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Lst>
  <p:notesMasterIdLst>
    <p:notesMasterId r:id="rId38"/>
  </p:notesMasterIdLst>
  <p:handoutMasterIdLst>
    <p:handoutMasterId r:id="rId39"/>
  </p:handoutMasterIdLst>
  <p:sldIdLst>
    <p:sldId id="481" r:id="rId5"/>
    <p:sldId id="498" r:id="rId6"/>
    <p:sldId id="497" r:id="rId7"/>
    <p:sldId id="461" r:id="rId8"/>
    <p:sldId id="465" r:id="rId9"/>
    <p:sldId id="463" r:id="rId10"/>
    <p:sldId id="466" r:id="rId11"/>
    <p:sldId id="468" r:id="rId12"/>
    <p:sldId id="469" r:id="rId13"/>
    <p:sldId id="470" r:id="rId14"/>
    <p:sldId id="471" r:id="rId15"/>
    <p:sldId id="472" r:id="rId16"/>
    <p:sldId id="473" r:id="rId17"/>
    <p:sldId id="474" r:id="rId18"/>
    <p:sldId id="475" r:id="rId19"/>
    <p:sldId id="476" r:id="rId20"/>
    <p:sldId id="478" r:id="rId21"/>
    <p:sldId id="496" r:id="rId22"/>
    <p:sldId id="487" r:id="rId23"/>
    <p:sldId id="488" r:id="rId24"/>
    <p:sldId id="486" r:id="rId25"/>
    <p:sldId id="489" r:id="rId26"/>
    <p:sldId id="490" r:id="rId27"/>
    <p:sldId id="499" r:id="rId28"/>
    <p:sldId id="503" r:id="rId29"/>
    <p:sldId id="504" r:id="rId30"/>
    <p:sldId id="505" r:id="rId31"/>
    <p:sldId id="492" r:id="rId32"/>
    <p:sldId id="484" r:id="rId33"/>
    <p:sldId id="479" r:id="rId34"/>
    <p:sldId id="506" r:id="rId35"/>
    <p:sldId id="464" r:id="rId36"/>
    <p:sldId id="507" r:id="rId37"/>
  </p:sldIdLst>
  <p:sldSz cx="10693400" cy="7561263"/>
  <p:notesSz cx="6735763" cy="9866313"/>
  <p:defaultTextStyle>
    <a:defPPr>
      <a:defRPr lang="de-DE"/>
    </a:defPPr>
    <a:lvl1pPr algn="l" rtl="0" fontAlgn="base">
      <a:spcBef>
        <a:spcPct val="0"/>
      </a:spcBef>
      <a:spcAft>
        <a:spcPct val="0"/>
      </a:spcAft>
      <a:defRPr kern="1200">
        <a:solidFill>
          <a:schemeClr val="tx1"/>
        </a:solidFill>
        <a:latin typeface="Calibri"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p:defaultTextStyle>
  <p:extLst>
    <p:ext uri="{521415D9-36F7-43E2-AB2F-B90AF26B5E84}">
      <p14:sectionLst xmlns:p14="http://schemas.microsoft.com/office/powerpoint/2010/main">
        <p14:section name="Introduction" id="{7FFCD9B2-FC37-D845-AEF7-DEEC7CAB764C}">
          <p14:sldIdLst>
            <p14:sldId id="481"/>
            <p14:sldId id="498"/>
            <p14:sldId id="497"/>
            <p14:sldId id="461"/>
          </p14:sldIdLst>
        </p14:section>
        <p14:section name="Risk Assessment" id="{D2BFC523-E287-DF40-9B5E-9CE858E4C0F2}">
          <p14:sldIdLst>
            <p14:sldId id="465"/>
            <p14:sldId id="463"/>
            <p14:sldId id="466"/>
            <p14:sldId id="468"/>
            <p14:sldId id="469"/>
          </p14:sldIdLst>
        </p14:section>
        <p14:section name="Predictive Policing" id="{B11CA429-8965-E14D-9FB4-D51FD5337C25}">
          <p14:sldIdLst>
            <p14:sldId id="470"/>
            <p14:sldId id="471"/>
            <p14:sldId id="472"/>
            <p14:sldId id="473"/>
            <p14:sldId id="474"/>
            <p14:sldId id="475"/>
            <p14:sldId id="476"/>
            <p14:sldId id="478"/>
            <p14:sldId id="496"/>
            <p14:sldId id="487"/>
            <p14:sldId id="488"/>
            <p14:sldId id="486"/>
            <p14:sldId id="489"/>
            <p14:sldId id="490"/>
            <p14:sldId id="499"/>
          </p14:sldIdLst>
        </p14:section>
        <p14:section name="Evaluation &amp; Conclusion" id="{CCC6D267-4508-CD4C-B088-859564AEEE2E}">
          <p14:sldIdLst>
            <p14:sldId id="503"/>
            <p14:sldId id="504"/>
            <p14:sldId id="505"/>
            <p14:sldId id="492"/>
            <p14:sldId id="484"/>
          </p14:sldIdLst>
        </p14:section>
        <p14:section name="Sources" id="{C576D32F-FCFD-C140-84A4-78DA0591B790}">
          <p14:sldIdLst>
            <p14:sldId id="479"/>
            <p14:sldId id="506"/>
            <p14:sldId id="464"/>
            <p14:sldId id="507"/>
          </p14:sldIdLst>
        </p14:section>
      </p14:sectionLst>
    </p:ext>
    <p:ext uri="{EFAFB233-063F-42B5-8137-9DF3F51BA10A}">
      <p15:sldGuideLst xmlns:p15="http://schemas.microsoft.com/office/powerpoint/2012/main">
        <p15:guide id="1" orient="horz" pos="1428">
          <p15:clr>
            <a:srgbClr val="A4A3A4"/>
          </p15:clr>
        </p15:guide>
        <p15:guide id="2" orient="horz" pos="4105">
          <p15:clr>
            <a:srgbClr val="A4A3A4"/>
          </p15:clr>
        </p15:guide>
        <p15:guide id="3" pos="6362">
          <p15:clr>
            <a:srgbClr val="A4A3A4"/>
          </p15:clr>
        </p15:guide>
        <p15:guide id="4" pos="374">
          <p15:clr>
            <a:srgbClr val="A4A3A4"/>
          </p15:clr>
        </p15:guide>
        <p15:guide id="5" pos="2461">
          <p15:clr>
            <a:srgbClr val="A4A3A4"/>
          </p15:clr>
        </p15:guide>
        <p15:guide id="6" pos="4275">
          <p15:clr>
            <a:srgbClr val="A4A3A4"/>
          </p15:clr>
        </p15:guide>
        <p15:guide id="7" pos="4547">
          <p15:clr>
            <a:srgbClr val="A4A3A4"/>
          </p15:clr>
        </p15:guide>
        <p15:guide id="8" pos="1599" userDrawn="1">
          <p15:clr>
            <a:srgbClr val="A4A3A4"/>
          </p15:clr>
        </p15:guide>
        <p15:guide id="9" pos="3368">
          <p15:clr>
            <a:srgbClr val="A4A3A4"/>
          </p15:clr>
        </p15:guide>
      </p15:sldGuideLst>
    </p:ext>
    <p:ext uri="{2D200454-40CA-4A62-9FC3-DE9A4176ACB9}">
      <p15:notesGuideLst xmlns:p15="http://schemas.microsoft.com/office/powerpoint/2012/main">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4D7"/>
    <a:srgbClr val="D4E1E8"/>
    <a:srgbClr val="0144A7"/>
    <a:srgbClr val="FF9900"/>
    <a:srgbClr val="0272CE"/>
    <a:srgbClr val="FF99FF"/>
    <a:srgbClr val="0060A8"/>
    <a:srgbClr val="0150A7"/>
    <a:srgbClr val="B2B2B2"/>
    <a:srgbClr val="009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29" autoAdjust="0"/>
    <p:restoredTop sz="74925" autoAdjust="0"/>
  </p:normalViewPr>
  <p:slideViewPr>
    <p:cSldViewPr showGuides="1">
      <p:cViewPr varScale="1">
        <p:scale>
          <a:sx n="138" d="100"/>
          <a:sy n="138" d="100"/>
        </p:scale>
        <p:origin x="2760" y="115"/>
      </p:cViewPr>
      <p:guideLst>
        <p:guide orient="horz" pos="1428"/>
        <p:guide orient="horz" pos="4105"/>
        <p:guide pos="6362"/>
        <p:guide pos="374"/>
        <p:guide pos="2461"/>
        <p:guide pos="4275"/>
        <p:guide pos="4547"/>
        <p:guide pos="1599"/>
        <p:guide pos="33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342" y="-102"/>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E8877B-F6B4-E54B-9DBE-7547FE0FFE54}" type="doc">
      <dgm:prSet loTypeId="urn:microsoft.com/office/officeart/2005/8/layout/venn1" loCatId="" qsTypeId="urn:microsoft.com/office/officeart/2005/8/quickstyle/simple1" qsCatId="simple" csTypeId="urn:microsoft.com/office/officeart/2005/8/colors/accent1_2" csCatId="accent1" phldr="1"/>
      <dgm:spPr/>
    </dgm:pt>
    <dgm:pt modelId="{1C0E641D-5398-B74F-B138-7B48FC58EFFF}">
      <dgm:prSet phldrT="[Text]"/>
      <dgm:spPr/>
      <dgm:t>
        <a:bodyPr/>
        <a:lstStyle/>
        <a:p>
          <a:r>
            <a:rPr lang="de-DE" dirty="0"/>
            <a:t>Rehabilitation</a:t>
          </a:r>
        </a:p>
      </dgm:t>
    </dgm:pt>
    <dgm:pt modelId="{6B5C576D-8188-B440-9008-2D9C70743400}" type="parTrans" cxnId="{511619EA-69A3-7D42-AEE2-4469E32823FD}">
      <dgm:prSet/>
      <dgm:spPr/>
      <dgm:t>
        <a:bodyPr/>
        <a:lstStyle/>
        <a:p>
          <a:endParaRPr lang="de-DE"/>
        </a:p>
      </dgm:t>
    </dgm:pt>
    <dgm:pt modelId="{EE313138-D64D-E74B-948F-1C9FA1E5CCFC}" type="sibTrans" cxnId="{511619EA-69A3-7D42-AEE2-4469E32823FD}">
      <dgm:prSet/>
      <dgm:spPr/>
      <dgm:t>
        <a:bodyPr/>
        <a:lstStyle/>
        <a:p>
          <a:endParaRPr lang="de-DE"/>
        </a:p>
      </dgm:t>
    </dgm:pt>
    <dgm:pt modelId="{E7FC3F80-27ED-8C4E-A3EA-5BBF701AB8EE}">
      <dgm:prSet phldrT="[Text]"/>
      <dgm:spPr/>
      <dgm:t>
        <a:bodyPr/>
        <a:lstStyle/>
        <a:p>
          <a:r>
            <a:rPr lang="de-DE" dirty="0" err="1"/>
            <a:t>Sentencing</a:t>
          </a:r>
          <a:endParaRPr lang="de-DE" dirty="0"/>
        </a:p>
      </dgm:t>
    </dgm:pt>
    <dgm:pt modelId="{E53691C1-8921-0846-A5DE-B27A7FE05018}" type="parTrans" cxnId="{F9801E3F-B058-DE4A-9E88-C8A9402DCCF2}">
      <dgm:prSet/>
      <dgm:spPr/>
      <dgm:t>
        <a:bodyPr/>
        <a:lstStyle/>
        <a:p>
          <a:endParaRPr lang="de-DE"/>
        </a:p>
      </dgm:t>
    </dgm:pt>
    <dgm:pt modelId="{D7AE5DA9-0210-4B4A-A1AF-AA0534363798}" type="sibTrans" cxnId="{F9801E3F-B058-DE4A-9E88-C8A9402DCCF2}">
      <dgm:prSet/>
      <dgm:spPr/>
      <dgm:t>
        <a:bodyPr/>
        <a:lstStyle/>
        <a:p>
          <a:endParaRPr lang="de-DE"/>
        </a:p>
      </dgm:t>
    </dgm:pt>
    <dgm:pt modelId="{C2A005A9-27C3-9D41-A909-4E338F0BF6C1}">
      <dgm:prSet/>
      <dgm:spPr/>
      <dgm:t>
        <a:bodyPr/>
        <a:lstStyle/>
        <a:p>
          <a:r>
            <a:rPr lang="de-DE" dirty="0" err="1"/>
            <a:t>Pretrial</a:t>
          </a:r>
          <a:endParaRPr lang="de-DE" dirty="0"/>
        </a:p>
      </dgm:t>
    </dgm:pt>
    <dgm:pt modelId="{E7406A08-EC52-5F40-AF21-009AF1955489}" type="parTrans" cxnId="{B95A1214-A152-104C-BE3E-026177DCC017}">
      <dgm:prSet/>
      <dgm:spPr/>
      <dgm:t>
        <a:bodyPr/>
        <a:lstStyle/>
        <a:p>
          <a:endParaRPr lang="de-DE"/>
        </a:p>
      </dgm:t>
    </dgm:pt>
    <dgm:pt modelId="{30BFBAFB-D1C6-784C-A393-3032294F4279}" type="sibTrans" cxnId="{B95A1214-A152-104C-BE3E-026177DCC017}">
      <dgm:prSet/>
      <dgm:spPr/>
      <dgm:t>
        <a:bodyPr/>
        <a:lstStyle/>
        <a:p>
          <a:endParaRPr lang="de-DE"/>
        </a:p>
      </dgm:t>
    </dgm:pt>
    <dgm:pt modelId="{977FDEFC-C525-9B49-954F-E59C467C4F28}" type="pres">
      <dgm:prSet presAssocID="{58E8877B-F6B4-E54B-9DBE-7547FE0FFE54}" presName="compositeShape" presStyleCnt="0">
        <dgm:presLayoutVars>
          <dgm:chMax val="7"/>
          <dgm:dir/>
          <dgm:resizeHandles val="exact"/>
        </dgm:presLayoutVars>
      </dgm:prSet>
      <dgm:spPr/>
    </dgm:pt>
    <dgm:pt modelId="{C288436A-DEAB-9940-A79B-5E3DF83EFCE8}" type="pres">
      <dgm:prSet presAssocID="{C2A005A9-27C3-9D41-A909-4E338F0BF6C1}" presName="circ1" presStyleLbl="vennNode1" presStyleIdx="0" presStyleCnt="3" custScaleX="93245" custScaleY="93245"/>
      <dgm:spPr/>
    </dgm:pt>
    <dgm:pt modelId="{84D42E95-7604-ED40-A510-4743CAEBB4D7}" type="pres">
      <dgm:prSet presAssocID="{C2A005A9-27C3-9D41-A909-4E338F0BF6C1}" presName="circ1Tx" presStyleLbl="revTx" presStyleIdx="0" presStyleCnt="0">
        <dgm:presLayoutVars>
          <dgm:chMax val="0"/>
          <dgm:chPref val="0"/>
          <dgm:bulletEnabled val="1"/>
        </dgm:presLayoutVars>
      </dgm:prSet>
      <dgm:spPr/>
    </dgm:pt>
    <dgm:pt modelId="{0AB7EB9F-2D09-BF4F-857E-BFAC21A68FAF}" type="pres">
      <dgm:prSet presAssocID="{E7FC3F80-27ED-8C4E-A3EA-5BBF701AB8EE}" presName="circ2" presStyleLbl="vennNode1" presStyleIdx="1" presStyleCnt="3"/>
      <dgm:spPr/>
    </dgm:pt>
    <dgm:pt modelId="{D30CC38E-2A20-5340-8062-B9FE370392D5}" type="pres">
      <dgm:prSet presAssocID="{E7FC3F80-27ED-8C4E-A3EA-5BBF701AB8EE}" presName="circ2Tx" presStyleLbl="revTx" presStyleIdx="0" presStyleCnt="0">
        <dgm:presLayoutVars>
          <dgm:chMax val="0"/>
          <dgm:chPref val="0"/>
          <dgm:bulletEnabled val="1"/>
        </dgm:presLayoutVars>
      </dgm:prSet>
      <dgm:spPr/>
    </dgm:pt>
    <dgm:pt modelId="{34067DCE-105C-A94A-82A0-F8386C3D5A56}" type="pres">
      <dgm:prSet presAssocID="{1C0E641D-5398-B74F-B138-7B48FC58EFFF}" presName="circ3" presStyleLbl="vennNode1" presStyleIdx="2" presStyleCnt="3"/>
      <dgm:spPr/>
    </dgm:pt>
    <dgm:pt modelId="{1BE3E9E5-F425-6644-80C7-BF1D2E0E181A}" type="pres">
      <dgm:prSet presAssocID="{1C0E641D-5398-B74F-B138-7B48FC58EFFF}" presName="circ3Tx" presStyleLbl="revTx" presStyleIdx="0" presStyleCnt="0">
        <dgm:presLayoutVars>
          <dgm:chMax val="0"/>
          <dgm:chPref val="0"/>
          <dgm:bulletEnabled val="1"/>
        </dgm:presLayoutVars>
      </dgm:prSet>
      <dgm:spPr/>
    </dgm:pt>
  </dgm:ptLst>
  <dgm:cxnLst>
    <dgm:cxn modelId="{CE85D90B-F859-1A4D-BA98-D10F9D589367}" type="presOf" srcId="{E7FC3F80-27ED-8C4E-A3EA-5BBF701AB8EE}" destId="{D30CC38E-2A20-5340-8062-B9FE370392D5}" srcOrd="1" destOrd="0" presId="urn:microsoft.com/office/officeart/2005/8/layout/venn1"/>
    <dgm:cxn modelId="{B95A1214-A152-104C-BE3E-026177DCC017}" srcId="{58E8877B-F6B4-E54B-9DBE-7547FE0FFE54}" destId="{C2A005A9-27C3-9D41-A909-4E338F0BF6C1}" srcOrd="0" destOrd="0" parTransId="{E7406A08-EC52-5F40-AF21-009AF1955489}" sibTransId="{30BFBAFB-D1C6-784C-A393-3032294F4279}"/>
    <dgm:cxn modelId="{2A983E18-36BD-274B-99BA-363C12146DA3}" type="presOf" srcId="{C2A005A9-27C3-9D41-A909-4E338F0BF6C1}" destId="{C288436A-DEAB-9940-A79B-5E3DF83EFCE8}" srcOrd="0" destOrd="0" presId="urn:microsoft.com/office/officeart/2005/8/layout/venn1"/>
    <dgm:cxn modelId="{F9801E3F-B058-DE4A-9E88-C8A9402DCCF2}" srcId="{58E8877B-F6B4-E54B-9DBE-7547FE0FFE54}" destId="{E7FC3F80-27ED-8C4E-A3EA-5BBF701AB8EE}" srcOrd="1" destOrd="0" parTransId="{E53691C1-8921-0846-A5DE-B27A7FE05018}" sibTransId="{D7AE5DA9-0210-4B4A-A1AF-AA0534363798}"/>
    <dgm:cxn modelId="{7EBD036D-86D5-8D4F-8F8C-03C1D0D97150}" type="presOf" srcId="{1C0E641D-5398-B74F-B138-7B48FC58EFFF}" destId="{1BE3E9E5-F425-6644-80C7-BF1D2E0E181A}" srcOrd="1" destOrd="0" presId="urn:microsoft.com/office/officeart/2005/8/layout/venn1"/>
    <dgm:cxn modelId="{A75E3A97-5922-E24C-BA77-C9A2C81BFFF5}" type="presOf" srcId="{C2A005A9-27C3-9D41-A909-4E338F0BF6C1}" destId="{84D42E95-7604-ED40-A510-4743CAEBB4D7}" srcOrd="1" destOrd="0" presId="urn:microsoft.com/office/officeart/2005/8/layout/venn1"/>
    <dgm:cxn modelId="{02E46EAF-3D3E-EC4D-BC69-45FEC7466486}" type="presOf" srcId="{58E8877B-F6B4-E54B-9DBE-7547FE0FFE54}" destId="{977FDEFC-C525-9B49-954F-E59C467C4F28}" srcOrd="0" destOrd="0" presId="urn:microsoft.com/office/officeart/2005/8/layout/venn1"/>
    <dgm:cxn modelId="{B38D46E2-9E59-DD4F-81D6-DC08EF55E129}" type="presOf" srcId="{E7FC3F80-27ED-8C4E-A3EA-5BBF701AB8EE}" destId="{0AB7EB9F-2D09-BF4F-857E-BFAC21A68FAF}" srcOrd="0" destOrd="0" presId="urn:microsoft.com/office/officeart/2005/8/layout/venn1"/>
    <dgm:cxn modelId="{511619EA-69A3-7D42-AEE2-4469E32823FD}" srcId="{58E8877B-F6B4-E54B-9DBE-7547FE0FFE54}" destId="{1C0E641D-5398-B74F-B138-7B48FC58EFFF}" srcOrd="2" destOrd="0" parTransId="{6B5C576D-8188-B440-9008-2D9C70743400}" sibTransId="{EE313138-D64D-E74B-948F-1C9FA1E5CCFC}"/>
    <dgm:cxn modelId="{72380DEC-807A-3847-A38A-85970066397A}" type="presOf" srcId="{1C0E641D-5398-B74F-B138-7B48FC58EFFF}" destId="{34067DCE-105C-A94A-82A0-F8386C3D5A56}" srcOrd="0" destOrd="0" presId="urn:microsoft.com/office/officeart/2005/8/layout/venn1"/>
    <dgm:cxn modelId="{A4312C40-7B1C-8340-9C2E-02F33F3E12F8}" type="presParOf" srcId="{977FDEFC-C525-9B49-954F-E59C467C4F28}" destId="{C288436A-DEAB-9940-A79B-5E3DF83EFCE8}" srcOrd="0" destOrd="0" presId="urn:microsoft.com/office/officeart/2005/8/layout/venn1"/>
    <dgm:cxn modelId="{C8A7EA7F-AED5-CB40-A350-4E2D006BD959}" type="presParOf" srcId="{977FDEFC-C525-9B49-954F-E59C467C4F28}" destId="{84D42E95-7604-ED40-A510-4743CAEBB4D7}" srcOrd="1" destOrd="0" presId="urn:microsoft.com/office/officeart/2005/8/layout/venn1"/>
    <dgm:cxn modelId="{92A24D9D-80A7-3742-9E8E-B5D75E28FFD5}" type="presParOf" srcId="{977FDEFC-C525-9B49-954F-E59C467C4F28}" destId="{0AB7EB9F-2D09-BF4F-857E-BFAC21A68FAF}" srcOrd="2" destOrd="0" presId="urn:microsoft.com/office/officeart/2005/8/layout/venn1"/>
    <dgm:cxn modelId="{D9F8BD01-BC8C-2C42-A88D-5B87947897C3}" type="presParOf" srcId="{977FDEFC-C525-9B49-954F-E59C467C4F28}" destId="{D30CC38E-2A20-5340-8062-B9FE370392D5}" srcOrd="3" destOrd="0" presId="urn:microsoft.com/office/officeart/2005/8/layout/venn1"/>
    <dgm:cxn modelId="{B4628CC6-AFF2-3E4B-B0CE-D0B699BDD740}" type="presParOf" srcId="{977FDEFC-C525-9B49-954F-E59C467C4F28}" destId="{34067DCE-105C-A94A-82A0-F8386C3D5A56}" srcOrd="4" destOrd="0" presId="urn:microsoft.com/office/officeart/2005/8/layout/venn1"/>
    <dgm:cxn modelId="{4D944B5A-F1E8-E24D-BED1-ADCE1082ED8E}" type="presParOf" srcId="{977FDEFC-C525-9B49-954F-E59C467C4F28}" destId="{1BE3E9E5-F425-6644-80C7-BF1D2E0E181A}"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8436A-DEAB-9940-A79B-5E3DF83EFCE8}">
      <dsp:nvSpPr>
        <dsp:cNvPr id="0" name=""/>
        <dsp:cNvSpPr/>
      </dsp:nvSpPr>
      <dsp:spPr>
        <a:xfrm>
          <a:off x="910746" y="75904"/>
          <a:ext cx="1876332" cy="187633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de-DE" sz="1900" kern="1200" dirty="0" err="1"/>
            <a:t>Pretrial</a:t>
          </a:r>
          <a:endParaRPr lang="de-DE" sz="1900" kern="1200" dirty="0"/>
        </a:p>
      </dsp:txBody>
      <dsp:txXfrm>
        <a:off x="1160924" y="404262"/>
        <a:ext cx="1375976" cy="844349"/>
      </dsp:txXfrm>
    </dsp:sp>
    <dsp:sp modelId="{0AB7EB9F-2D09-BF4F-857E-BFAC21A68FAF}">
      <dsp:nvSpPr>
        <dsp:cNvPr id="0" name=""/>
        <dsp:cNvSpPr/>
      </dsp:nvSpPr>
      <dsp:spPr>
        <a:xfrm>
          <a:off x="1568872" y="1265602"/>
          <a:ext cx="2012260" cy="201226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de-DE" sz="1900" kern="1200" dirty="0" err="1"/>
            <a:t>Sentencing</a:t>
          </a:r>
          <a:endParaRPr lang="de-DE" sz="1900" kern="1200" dirty="0"/>
        </a:p>
      </dsp:txBody>
      <dsp:txXfrm>
        <a:off x="2184289" y="1785436"/>
        <a:ext cx="1207356" cy="1106743"/>
      </dsp:txXfrm>
    </dsp:sp>
    <dsp:sp modelId="{34067DCE-105C-A94A-82A0-F8386C3D5A56}">
      <dsp:nvSpPr>
        <dsp:cNvPr id="0" name=""/>
        <dsp:cNvSpPr/>
      </dsp:nvSpPr>
      <dsp:spPr>
        <a:xfrm>
          <a:off x="116691" y="1265602"/>
          <a:ext cx="2012260" cy="201226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de-DE" sz="1900" kern="1200" dirty="0"/>
            <a:t>Rehabilitation</a:t>
          </a:r>
        </a:p>
      </dsp:txBody>
      <dsp:txXfrm>
        <a:off x="306179" y="1785436"/>
        <a:ext cx="1207356" cy="11067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D95D001F-22F8-4314-A74C-ECC475FE5FE7}" type="datetimeFigureOut">
              <a:rPr lang="de-DE" smtClean="0"/>
              <a:t>31.05.2020</a:t>
            </a:fld>
            <a:endParaRPr lang="de-DE"/>
          </a:p>
        </p:txBody>
      </p:sp>
      <p:sp>
        <p:nvSpPr>
          <p:cNvPr id="4" name="Fußzeilenplatzhalt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5B44AE44-6F57-47D3-A661-A43C5B539580}" type="slidenum">
              <a:rPr lang="de-DE" smtClean="0"/>
              <a:t>‹#›</a:t>
            </a:fld>
            <a:endParaRPr lang="de-DE"/>
          </a:p>
        </p:txBody>
      </p:sp>
    </p:spTree>
    <p:extLst>
      <p:ext uri="{BB962C8B-B14F-4D97-AF65-F5344CB8AC3E}">
        <p14:creationId xmlns:p14="http://schemas.microsoft.com/office/powerpoint/2010/main" val="296975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pPr>
              <a:defRPr/>
            </a:pPr>
            <a:endParaRPr lang="de-DE"/>
          </a:p>
        </p:txBody>
      </p:sp>
      <p:sp>
        <p:nvSpPr>
          <p:cNvPr id="3" name="Datumsplatzhalt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pPr>
              <a:defRPr/>
            </a:pPr>
            <a:fld id="{7E1C5952-A8AB-4951-9E92-F085E35E01D4}" type="datetimeFigureOut">
              <a:rPr lang="de-DE"/>
              <a:pPr>
                <a:defRPr/>
              </a:pPr>
              <a:t>31.05.2020</a:t>
            </a:fld>
            <a:endParaRPr lang="de-DE"/>
          </a:p>
        </p:txBody>
      </p:sp>
      <p:sp>
        <p:nvSpPr>
          <p:cNvPr id="4" name="Folienbildplatzhalter 3"/>
          <p:cNvSpPr>
            <a:spLocks noGrp="1" noRot="1" noChangeAspect="1"/>
          </p:cNvSpPr>
          <p:nvPr>
            <p:ph type="sldImg" idx="2"/>
          </p:nvPr>
        </p:nvSpPr>
        <p:spPr>
          <a:xfrm>
            <a:off x="750888" y="739775"/>
            <a:ext cx="5233987" cy="3700463"/>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pPr>
              <a:defRPr/>
            </a:pPr>
            <a:endParaRPr lang="de-DE"/>
          </a:p>
        </p:txBody>
      </p:sp>
      <p:sp>
        <p:nvSpPr>
          <p:cNvPr id="7" name="Foliennummernplatzhalt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pPr>
              <a:defRPr/>
            </a:pPr>
            <a:fld id="{4BE95388-7F7D-43F8-90D7-3064B11887F9}" type="slidenum">
              <a:rPr lang="de-DE"/>
              <a:pPr>
                <a:defRPr/>
              </a:pPr>
              <a:t>‹#›</a:t>
            </a:fld>
            <a:endParaRPr lang="de-DE"/>
          </a:p>
        </p:txBody>
      </p:sp>
    </p:spTree>
    <p:extLst>
      <p:ext uri="{BB962C8B-B14F-4D97-AF65-F5344CB8AC3E}">
        <p14:creationId xmlns:p14="http://schemas.microsoft.com/office/powerpoint/2010/main" val="23945716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97845" algn="l" rtl="0" eaLnBrk="0" fontAlgn="base" hangingPunct="0">
      <a:spcBef>
        <a:spcPct val="30000"/>
      </a:spcBef>
      <a:spcAft>
        <a:spcPct val="0"/>
      </a:spcAft>
      <a:defRPr sz="1300" kern="1200">
        <a:solidFill>
          <a:schemeClr val="tx1"/>
        </a:solidFill>
        <a:latin typeface="+mn-lt"/>
        <a:ea typeface="+mn-ea"/>
        <a:cs typeface="+mn-cs"/>
      </a:defRPr>
    </a:lvl2pPr>
    <a:lvl3pPr marL="995690" algn="l" rtl="0" eaLnBrk="0" fontAlgn="base" hangingPunct="0">
      <a:spcBef>
        <a:spcPct val="30000"/>
      </a:spcBef>
      <a:spcAft>
        <a:spcPct val="0"/>
      </a:spcAft>
      <a:defRPr sz="1300" kern="1200">
        <a:solidFill>
          <a:schemeClr val="tx1"/>
        </a:solidFill>
        <a:latin typeface="+mn-lt"/>
        <a:ea typeface="+mn-ea"/>
        <a:cs typeface="+mn-cs"/>
      </a:defRPr>
    </a:lvl3pPr>
    <a:lvl4pPr marL="1493535" algn="l" rtl="0" eaLnBrk="0" fontAlgn="base" hangingPunct="0">
      <a:spcBef>
        <a:spcPct val="30000"/>
      </a:spcBef>
      <a:spcAft>
        <a:spcPct val="0"/>
      </a:spcAft>
      <a:defRPr sz="1300" kern="1200">
        <a:solidFill>
          <a:schemeClr val="tx1"/>
        </a:solidFill>
        <a:latin typeface="+mn-lt"/>
        <a:ea typeface="+mn-ea"/>
        <a:cs typeface="+mn-cs"/>
      </a:defRPr>
    </a:lvl4pPr>
    <a:lvl5pPr marL="1991380" algn="l" rtl="0" eaLnBrk="0" fontAlgn="base" hangingPunct="0">
      <a:spcBef>
        <a:spcPct val="30000"/>
      </a:spcBef>
      <a:spcAft>
        <a:spcPct val="0"/>
      </a:spcAft>
      <a:defRPr sz="1300" kern="1200">
        <a:solidFill>
          <a:schemeClr val="tx1"/>
        </a:solidFill>
        <a:latin typeface="+mn-lt"/>
        <a:ea typeface="+mn-ea"/>
        <a:cs typeface="+mn-cs"/>
      </a:defRPr>
    </a:lvl5pPr>
    <a:lvl6pPr marL="2489225" algn="l" defTabSz="995690" rtl="0" eaLnBrk="1" latinLnBrk="0" hangingPunct="1">
      <a:defRPr sz="1300" kern="1200">
        <a:solidFill>
          <a:schemeClr val="tx1"/>
        </a:solidFill>
        <a:latin typeface="+mn-lt"/>
        <a:ea typeface="+mn-ea"/>
        <a:cs typeface="+mn-cs"/>
      </a:defRPr>
    </a:lvl6pPr>
    <a:lvl7pPr marL="2987070" algn="l" defTabSz="995690" rtl="0" eaLnBrk="1" latinLnBrk="0" hangingPunct="1">
      <a:defRPr sz="1300" kern="1200">
        <a:solidFill>
          <a:schemeClr val="tx1"/>
        </a:solidFill>
        <a:latin typeface="+mn-lt"/>
        <a:ea typeface="+mn-ea"/>
        <a:cs typeface="+mn-cs"/>
      </a:defRPr>
    </a:lvl7pPr>
    <a:lvl8pPr marL="3484916" algn="l" defTabSz="995690" rtl="0" eaLnBrk="1" latinLnBrk="0" hangingPunct="1">
      <a:defRPr sz="1300" kern="1200">
        <a:solidFill>
          <a:schemeClr val="tx1"/>
        </a:solidFill>
        <a:latin typeface="+mn-lt"/>
        <a:ea typeface="+mn-ea"/>
        <a:cs typeface="+mn-cs"/>
      </a:defRPr>
    </a:lvl8pPr>
    <a:lvl9pPr marL="3982761" algn="l" defTabSz="99569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redpol.com/roi-of-predictive-polic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rim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en.wikipedia.org/wiki/Criminal_justice" TargetMode="External"/><Relationship Id="rId4" Type="http://schemas.openxmlformats.org/officeDocument/2006/relationships/hyperlink" Target="https://en.wikipedia.org/wiki/Crimina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a:t>
            </a:fld>
            <a:endParaRPr lang="de-DE"/>
          </a:p>
        </p:txBody>
      </p:sp>
    </p:spTree>
    <p:extLst>
      <p:ext uri="{BB962C8B-B14F-4D97-AF65-F5344CB8AC3E}">
        <p14:creationId xmlns:p14="http://schemas.microsoft.com/office/powerpoint/2010/main" val="307776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10</a:t>
            </a:fld>
            <a:endParaRPr lang="de-DE"/>
          </a:p>
        </p:txBody>
      </p:sp>
    </p:spTree>
    <p:extLst>
      <p:ext uri="{BB962C8B-B14F-4D97-AF65-F5344CB8AC3E}">
        <p14:creationId xmlns:p14="http://schemas.microsoft.com/office/powerpoint/2010/main" val="232811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11</a:t>
            </a:fld>
            <a:endParaRPr lang="de-DE"/>
          </a:p>
        </p:txBody>
      </p:sp>
    </p:spTree>
    <p:extLst>
      <p:ext uri="{BB962C8B-B14F-4D97-AF65-F5344CB8AC3E}">
        <p14:creationId xmlns:p14="http://schemas.microsoft.com/office/powerpoint/2010/main" val="1829299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dirty="0" err="1"/>
              <a:t>Supposed</a:t>
            </a:r>
            <a:r>
              <a:rPr lang="de-DE" dirty="0"/>
              <a:t> </a:t>
            </a:r>
            <a:r>
              <a:rPr lang="de-DE" dirty="0" err="1"/>
              <a:t>to</a:t>
            </a:r>
            <a:r>
              <a:rPr lang="de-DE" dirty="0"/>
              <a:t> </a:t>
            </a:r>
            <a:r>
              <a:rPr lang="de-DE" dirty="0" err="1"/>
              <a:t>be</a:t>
            </a:r>
            <a:r>
              <a:rPr lang="de-DE" dirty="0"/>
              <a:t> a </a:t>
            </a:r>
            <a:r>
              <a:rPr lang="de-DE" dirty="0" err="1"/>
              <a:t>decision</a:t>
            </a:r>
            <a:r>
              <a:rPr lang="de-DE" dirty="0"/>
              <a:t> </a:t>
            </a:r>
            <a:r>
              <a:rPr lang="de-DE" dirty="0" err="1"/>
              <a:t>support</a:t>
            </a:r>
            <a:r>
              <a:rPr lang="de-DE" dirty="0"/>
              <a:t> </a:t>
            </a:r>
            <a:r>
              <a:rPr lang="de-DE" dirty="0" err="1"/>
              <a:t>for</a:t>
            </a:r>
            <a:r>
              <a:rPr lang="de-DE" dirty="0"/>
              <a:t> </a:t>
            </a:r>
            <a:r>
              <a:rPr lang="de-DE" dirty="0" err="1"/>
              <a:t>criminal</a:t>
            </a:r>
            <a:r>
              <a:rPr lang="de-DE" dirty="0"/>
              <a:t> </a:t>
            </a:r>
            <a:r>
              <a:rPr lang="de-DE" dirty="0" err="1"/>
              <a:t>justice</a:t>
            </a:r>
            <a:r>
              <a:rPr lang="de-DE" dirty="0"/>
              <a:t> </a:t>
            </a:r>
            <a:r>
              <a:rPr lang="de-DE" dirty="0" err="1"/>
              <a:t>practitioners</a:t>
            </a:r>
            <a:endParaRPr lang="de-DE" dirty="0"/>
          </a:p>
          <a:p>
            <a:pPr marL="285750" indent="-285750">
              <a:buFont typeface="Arial" panose="020B0604020202020204" pitchFamily="34" charset="0"/>
              <a:buChar char="•"/>
            </a:pPr>
            <a:r>
              <a:rPr lang="de-DE" dirty="0"/>
              <a:t>As a </a:t>
            </a:r>
            <a:r>
              <a:rPr lang="de-DE" b="1" dirty="0" err="1"/>
              <a:t>business</a:t>
            </a:r>
            <a:r>
              <a:rPr lang="de-DE" b="1" dirty="0"/>
              <a:t> </a:t>
            </a:r>
            <a:r>
              <a:rPr lang="de-DE" b="1" dirty="0" err="1"/>
              <a:t>model</a:t>
            </a:r>
            <a:r>
              <a:rPr lang="de-DE" b="0" dirty="0"/>
              <a:t> </a:t>
            </a:r>
            <a:r>
              <a:rPr lang="de-DE" b="0" dirty="0" err="1"/>
              <a:t>they</a:t>
            </a:r>
            <a:r>
              <a:rPr lang="de-DE" b="0" dirty="0"/>
              <a:t> </a:t>
            </a:r>
            <a:r>
              <a:rPr lang="de-DE" b="0" dirty="0" err="1"/>
              <a:t>offer</a:t>
            </a:r>
            <a:r>
              <a:rPr lang="de-DE" b="0" dirty="0"/>
              <a:t> </a:t>
            </a:r>
            <a:r>
              <a:rPr lang="de-DE" b="0" dirty="0" err="1"/>
              <a:t>two</a:t>
            </a:r>
            <a:r>
              <a:rPr lang="de-DE" b="0" dirty="0"/>
              <a:t> </a:t>
            </a:r>
            <a:r>
              <a:rPr lang="de-DE" b="0" dirty="0" err="1"/>
              <a:t>models</a:t>
            </a:r>
            <a:r>
              <a:rPr lang="de-DE" b="0" dirty="0"/>
              <a:t> – </a:t>
            </a:r>
            <a:r>
              <a:rPr lang="de-DE" b="0" dirty="0" err="1"/>
              <a:t>primary</a:t>
            </a:r>
            <a:r>
              <a:rPr lang="de-DE" b="0" dirty="0"/>
              <a:t> </a:t>
            </a:r>
            <a:r>
              <a:rPr lang="de-DE" b="0" dirty="0" err="1"/>
              <a:t>and</a:t>
            </a:r>
            <a:r>
              <a:rPr lang="de-DE" b="0" dirty="0"/>
              <a:t> additional </a:t>
            </a:r>
            <a:r>
              <a:rPr lang="de-DE" b="0" dirty="0" err="1"/>
              <a:t>model</a:t>
            </a:r>
            <a:endParaRPr lang="de-DE" b="0" dirty="0"/>
          </a:p>
          <a:p>
            <a:pPr marL="285750" indent="-285750">
              <a:buFont typeface="Arial" panose="020B0604020202020204" pitchFamily="34" charset="0"/>
              <a:buChar char="•"/>
            </a:pPr>
            <a:r>
              <a:rPr lang="de-DE" b="0" dirty="0" err="1"/>
              <a:t>Therefore</a:t>
            </a:r>
            <a:r>
              <a:rPr lang="de-DE" b="0" dirty="0"/>
              <a:t> </a:t>
            </a:r>
            <a:r>
              <a:rPr lang="de-DE" b="0" dirty="0" err="1"/>
              <a:t>they</a:t>
            </a:r>
            <a:r>
              <a:rPr lang="de-DE" b="0" dirty="0"/>
              <a:t> </a:t>
            </a:r>
            <a:r>
              <a:rPr lang="de-DE" b="0" dirty="0" err="1"/>
              <a:t>are</a:t>
            </a:r>
            <a:r>
              <a:rPr lang="de-DE" b="0" dirty="0"/>
              <a:t> </a:t>
            </a:r>
            <a:r>
              <a:rPr lang="de-DE" b="0" dirty="0" err="1"/>
              <a:t>already</a:t>
            </a:r>
            <a:r>
              <a:rPr lang="de-DE" b="0" dirty="0"/>
              <a:t> </a:t>
            </a:r>
            <a:r>
              <a:rPr lang="de-DE" b="0" dirty="0" err="1"/>
              <a:t>commercialized</a:t>
            </a:r>
            <a:r>
              <a:rPr lang="de-DE" b="0" dirty="0"/>
              <a:t>.</a:t>
            </a:r>
          </a:p>
          <a:p>
            <a:pPr marL="285750" indent="-285750">
              <a:buFont typeface="Arial" panose="020B0604020202020204" pitchFamily="34" charset="0"/>
              <a:buChar char="•"/>
            </a:pPr>
            <a:r>
              <a:rPr lang="de-DE" b="0" dirty="0"/>
              <a:t>As </a:t>
            </a:r>
            <a:r>
              <a:rPr lang="de-DE" b="0" dirty="0" err="1"/>
              <a:t>mentioned</a:t>
            </a:r>
            <a:r>
              <a:rPr lang="de-DE" b="0" dirty="0"/>
              <a:t>, </a:t>
            </a:r>
            <a:r>
              <a:rPr lang="de-DE" b="0" dirty="0" err="1"/>
              <a:t>they</a:t>
            </a:r>
            <a:r>
              <a:rPr lang="de-DE" b="0" dirty="0"/>
              <a:t> </a:t>
            </a:r>
            <a:r>
              <a:rPr lang="de-DE" b="0" dirty="0" err="1"/>
              <a:t>are</a:t>
            </a:r>
            <a:r>
              <a:rPr lang="de-DE" b="0" dirty="0"/>
              <a:t> </a:t>
            </a:r>
            <a:r>
              <a:rPr lang="de-DE" b="0" dirty="0" err="1"/>
              <a:t>mainly</a:t>
            </a:r>
            <a:r>
              <a:rPr lang="de-DE" b="0" dirty="0"/>
              <a:t> </a:t>
            </a:r>
            <a:r>
              <a:rPr lang="de-DE" b="0" dirty="0" err="1"/>
              <a:t>designed</a:t>
            </a:r>
            <a:r>
              <a:rPr lang="de-DE" b="0" dirty="0"/>
              <a:t> </a:t>
            </a:r>
            <a:r>
              <a:rPr lang="de-DE" b="0" dirty="0" err="1"/>
              <a:t>for</a:t>
            </a:r>
            <a:r>
              <a:rPr lang="de-DE" b="0" dirty="0"/>
              <a:t> </a:t>
            </a:r>
            <a:r>
              <a:rPr lang="de-DE" b="0" dirty="0" err="1"/>
              <a:t>pretrial</a:t>
            </a:r>
            <a:r>
              <a:rPr lang="de-DE" b="0" dirty="0"/>
              <a:t> </a:t>
            </a:r>
            <a:r>
              <a:rPr lang="de-DE" b="0" dirty="0" err="1"/>
              <a:t>and</a:t>
            </a:r>
            <a:r>
              <a:rPr lang="de-DE" b="0" dirty="0"/>
              <a:t> </a:t>
            </a:r>
            <a:r>
              <a:rPr lang="de-DE" b="0" dirty="0" err="1"/>
              <a:t>sentencing</a:t>
            </a:r>
            <a:r>
              <a:rPr lang="de-DE" b="0" dirty="0"/>
              <a:t>. </a:t>
            </a:r>
            <a:r>
              <a:rPr lang="de-DE" b="0" dirty="0" err="1"/>
              <a:t>However</a:t>
            </a:r>
            <a:r>
              <a:rPr lang="de-DE" b="0" dirty="0"/>
              <a:t> e.g. </a:t>
            </a:r>
            <a:r>
              <a:rPr lang="de-DE" b="0" dirty="0" err="1"/>
              <a:t>the</a:t>
            </a:r>
            <a:r>
              <a:rPr lang="de-DE" b="0" dirty="0"/>
              <a:t> CSRA (California </a:t>
            </a:r>
            <a:r>
              <a:rPr lang="de-DE" b="0" dirty="0" err="1"/>
              <a:t>Static</a:t>
            </a:r>
            <a:r>
              <a:rPr lang="de-DE" b="0" dirty="0"/>
              <a:t> </a:t>
            </a:r>
            <a:r>
              <a:rPr lang="de-DE" b="0" dirty="0" err="1"/>
              <a:t>Risk</a:t>
            </a:r>
            <a:r>
              <a:rPr lang="de-DE" b="0" dirty="0"/>
              <a:t> Assessment Instrument) also </a:t>
            </a:r>
            <a:r>
              <a:rPr lang="de-DE" b="0" dirty="0" err="1"/>
              <a:t>uses</a:t>
            </a:r>
            <a:r>
              <a:rPr lang="de-DE" b="0" dirty="0"/>
              <a:t> </a:t>
            </a:r>
            <a:r>
              <a:rPr lang="de-DE" b="0" dirty="0" err="1"/>
              <a:t>it</a:t>
            </a:r>
            <a:r>
              <a:rPr lang="de-DE" b="0" dirty="0"/>
              <a:t> </a:t>
            </a:r>
            <a:r>
              <a:rPr lang="de-DE" b="0" dirty="0" err="1"/>
              <a:t>for</a:t>
            </a:r>
            <a:r>
              <a:rPr lang="de-DE" b="0" dirty="0"/>
              <a:t> </a:t>
            </a:r>
            <a:r>
              <a:rPr lang="de-DE" b="0" dirty="0" err="1"/>
              <a:t>rehabilitation</a:t>
            </a:r>
            <a:r>
              <a:rPr lang="de-DE" b="0" dirty="0"/>
              <a:t>)</a:t>
            </a:r>
          </a:p>
          <a:p>
            <a:pPr marL="285750" indent="-285750">
              <a:buFont typeface="Arial" panose="020B0604020202020204" pitchFamily="34" charset="0"/>
              <a:buChar char="•"/>
            </a:pPr>
            <a:r>
              <a:rPr lang="de-DE" b="0" dirty="0" err="1"/>
              <a:t>It</a:t>
            </a:r>
            <a:r>
              <a:rPr lang="de-DE" b="0" dirty="0"/>
              <a:t> </a:t>
            </a:r>
            <a:r>
              <a:rPr lang="de-DE" b="0" dirty="0" err="1"/>
              <a:t>is</a:t>
            </a:r>
            <a:r>
              <a:rPr lang="de-DE" b="0" dirty="0"/>
              <a:t> </a:t>
            </a:r>
            <a:r>
              <a:rPr lang="de-DE" b="0" dirty="0" err="1"/>
              <a:t>implemented</a:t>
            </a:r>
            <a:r>
              <a:rPr lang="de-DE" b="0" dirty="0"/>
              <a:t> in </a:t>
            </a:r>
            <a:r>
              <a:rPr lang="de-DE" b="0" dirty="0" err="1"/>
              <a:t>various</a:t>
            </a:r>
            <a:r>
              <a:rPr lang="de-DE" b="0" dirty="0"/>
              <a:t> </a:t>
            </a:r>
            <a:r>
              <a:rPr lang="de-DE" b="0" dirty="0" err="1"/>
              <a:t>states</a:t>
            </a:r>
            <a:r>
              <a:rPr lang="de-DE" b="0" dirty="0"/>
              <a:t> in </a:t>
            </a:r>
            <a:r>
              <a:rPr lang="de-DE" b="0" dirty="0" err="1"/>
              <a:t>the</a:t>
            </a:r>
            <a:r>
              <a:rPr lang="de-DE" b="0" dirty="0"/>
              <a:t> U.S. (e.g. Wisconsin, Florida, California)</a:t>
            </a: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12</a:t>
            </a:fld>
            <a:endParaRPr lang="de-DE"/>
          </a:p>
        </p:txBody>
      </p:sp>
    </p:spTree>
    <p:extLst>
      <p:ext uri="{BB962C8B-B14F-4D97-AF65-F5344CB8AC3E}">
        <p14:creationId xmlns:p14="http://schemas.microsoft.com/office/powerpoint/2010/main" val="7009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3"/>
              </a:rPr>
              <a:t>PredPol can make every dollar spent on patrol in your department more effective.</a:t>
            </a:r>
            <a:r>
              <a:rPr lang="en-US" dirty="0"/>
              <a:t> Proactively patrolling areas where crimes are most likely to occur has been proven to reduce the incidence of those crimes. Reducing even one instance of one of type of crime can free up two or more hours of an officer’s patrol time. In other words, reducing just one crime per shift can add another 2 hours of effective patrol time. That’s like getting a </a:t>
            </a:r>
            <a:r>
              <a:rPr lang="en-US" b="1" dirty="0"/>
              <a:t>20%</a:t>
            </a:r>
            <a:r>
              <a:rPr lang="en-US" dirty="0"/>
              <a:t> increase in your patrol staff for a fraction of the cost!</a:t>
            </a:r>
          </a:p>
          <a:p>
            <a:endParaRPr lang="en-US" dirty="0"/>
          </a:p>
          <a:p>
            <a:r>
              <a:rPr lang="en-US" b="1" dirty="0"/>
              <a:t>Predictive Policing: Daily Guidance on Where and When to Patrol</a:t>
            </a:r>
          </a:p>
          <a:p>
            <a:r>
              <a:rPr lang="en-US" dirty="0" err="1"/>
              <a:t>PredPol</a:t>
            </a:r>
            <a:r>
              <a:rPr lang="en-US" dirty="0"/>
              <a:t> uses a data-driven approach to direct patrol operations. Historical event datasets are used to train the algorithm for each new city (ideally 2 to 5 years of data). </a:t>
            </a:r>
            <a:r>
              <a:rPr lang="en-US" dirty="0" err="1"/>
              <a:t>PredPol</a:t>
            </a:r>
            <a:r>
              <a:rPr lang="en-US" dirty="0"/>
              <a:t> then updates the algorithm each day with new events as they are received from the department. This information comes from the agency’s records management system (RMS).</a:t>
            </a:r>
          </a:p>
          <a:p>
            <a:r>
              <a:rPr lang="en-US" dirty="0"/>
              <a:t> </a:t>
            </a:r>
          </a:p>
          <a:p>
            <a:r>
              <a:rPr lang="en-US" dirty="0" err="1"/>
              <a:t>PredPol</a:t>
            </a:r>
            <a:r>
              <a:rPr lang="en-US" dirty="0"/>
              <a:t> uses </a:t>
            </a:r>
            <a:r>
              <a:rPr lang="en-US" b="1" dirty="0"/>
              <a:t>ONLY 3</a:t>
            </a:r>
            <a:r>
              <a:rPr lang="en-US" dirty="0"/>
              <a:t> data points – crime type, crime location, and crime date/time – to create its predictions. No personally identifiable information is ever used. No demographic, ethnic or socio-economic information is ever used. This eliminates the possibility for privacy or civil rights violations seen with other intelligence-led or predictive policing models.</a:t>
            </a:r>
          </a:p>
          <a:p>
            <a:r>
              <a:rPr lang="en-US" dirty="0"/>
              <a:t> </a:t>
            </a:r>
          </a:p>
          <a:p>
            <a:r>
              <a:rPr lang="en-US" dirty="0"/>
              <a:t>Predictions are displayed as red boxes on a web interface via Google Maps. Each box is a 500 x 500 foot square. The boxes represent the highest-risk areas for each day and for the corresponding shift: day, swing or night shift. Officers are instructed to spend roughly 10% their shift time patrolling </a:t>
            </a:r>
            <a:r>
              <a:rPr lang="en-US" dirty="0" err="1"/>
              <a:t>PredPol</a:t>
            </a:r>
            <a:r>
              <a:rPr lang="en-US" dirty="0"/>
              <a:t> boxes (about 6 minutes per hour).</a:t>
            </a:r>
          </a:p>
          <a:p>
            <a:r>
              <a:rPr lang="en-US" dirty="0"/>
              <a:t> </a:t>
            </a:r>
          </a:p>
          <a:p>
            <a:r>
              <a:rPr lang="en-US" dirty="0"/>
              <a:t>You can supplement the </a:t>
            </a:r>
            <a:r>
              <a:rPr lang="en-US" dirty="0" err="1"/>
              <a:t>PredPol</a:t>
            </a:r>
            <a:r>
              <a:rPr lang="en-US" dirty="0"/>
              <a:t> patrol guidance by leveraging your own analytics to create custom patrol boxes. These can be based on specific intelligence, known upcoming events, risk terrain modeling or other predictors of hotspot activity.</a:t>
            </a:r>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13</a:t>
            </a:fld>
            <a:endParaRPr lang="de-DE"/>
          </a:p>
        </p:txBody>
      </p:sp>
    </p:spTree>
    <p:extLst>
      <p:ext uri="{BB962C8B-B14F-4D97-AF65-F5344CB8AC3E}">
        <p14:creationId xmlns:p14="http://schemas.microsoft.com/office/powerpoint/2010/main" val="370884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Patrol Operations: Mission Planning and Patrol Resource Management</a:t>
            </a:r>
          </a:p>
          <a:p>
            <a:r>
              <a:rPr lang="en-US" dirty="0"/>
              <a:t>Drive culture change within your department. Go from reactive to preventative. Have your officers focus on crime hot spots instead of chasing calls for service.</a:t>
            </a:r>
          </a:p>
          <a:p>
            <a:r>
              <a:rPr lang="en-US" dirty="0"/>
              <a:t> </a:t>
            </a:r>
          </a:p>
          <a:p>
            <a:r>
              <a:rPr lang="en-US" dirty="0" err="1"/>
              <a:t>PredPol</a:t>
            </a:r>
            <a:r>
              <a:rPr lang="en-US" dirty="0"/>
              <a:t> lets you set specific missions for each shift, beat and day of the week. Missions are collections of selected crimes or events. </a:t>
            </a:r>
            <a:r>
              <a:rPr lang="en-US" dirty="0" err="1"/>
              <a:t>PredPol</a:t>
            </a:r>
            <a:r>
              <a:rPr lang="en-US" dirty="0"/>
              <a:t> displays the highest-probability locations for the events associated with each mission.</a:t>
            </a:r>
          </a:p>
          <a:p>
            <a:r>
              <a:rPr lang="en-US" dirty="0"/>
              <a:t> </a:t>
            </a:r>
          </a:p>
          <a:p>
            <a:r>
              <a:rPr lang="en-US" dirty="0"/>
              <a:t>If your agency has GPS or AVL, </a:t>
            </a:r>
            <a:r>
              <a:rPr lang="en-US" dirty="0" err="1"/>
              <a:t>PredPol</a:t>
            </a:r>
            <a:r>
              <a:rPr lang="en-US" dirty="0"/>
              <a:t> can also track “dosage” of </a:t>
            </a:r>
            <a:r>
              <a:rPr lang="en-US" dirty="0" err="1"/>
              <a:t>PredPol</a:t>
            </a:r>
            <a:r>
              <a:rPr lang="en-US" dirty="0"/>
              <a:t> boxes. Dosage refers to the amount of time officers spend in </a:t>
            </a:r>
            <a:r>
              <a:rPr lang="en-US" dirty="0" err="1"/>
              <a:t>PredPol</a:t>
            </a:r>
            <a:r>
              <a:rPr lang="en-US" dirty="0"/>
              <a:t> boxes. This allows command staff to ensure that recommended areas are being patrolled.</a:t>
            </a:r>
          </a:p>
          <a:p>
            <a:r>
              <a:rPr lang="en-US" dirty="0"/>
              <a:t> </a:t>
            </a:r>
          </a:p>
          <a:p>
            <a:r>
              <a:rPr lang="en-US" dirty="0" err="1"/>
              <a:t>PredPol</a:t>
            </a:r>
            <a:r>
              <a:rPr lang="en-US" dirty="0"/>
              <a:t> also creates patrol heat maps that allow command staff to see if any areas of their jurisdiction are being over-patrolled or under-patrolled. Use the patrol heat map to track officer location information across your entire jurisdiction. </a:t>
            </a:r>
            <a:r>
              <a:rPr lang="en-US" dirty="0" err="1"/>
              <a:t>PredPol</a:t>
            </a:r>
            <a:r>
              <a:rPr lang="en-US" dirty="0"/>
              <a:t> logs every visit by time, duration and vehicle ID.</a:t>
            </a:r>
          </a:p>
          <a:p>
            <a:r>
              <a:rPr lang="en-US" dirty="0"/>
              <a:t> </a:t>
            </a:r>
          </a:p>
          <a:p>
            <a:r>
              <a:rPr lang="en-US" dirty="0" err="1"/>
              <a:t>PredPol</a:t>
            </a:r>
            <a:r>
              <a:rPr lang="en-US" dirty="0"/>
              <a:t> is an important element of your Real-Time Crime Center (RTCC). You can display and oversee active missions, current officer locations, targeted patrol areas, and patrol status at the beat and departmental levels.</a:t>
            </a:r>
          </a:p>
          <a:p>
            <a:endParaRPr lang="en-US" dirty="0"/>
          </a:p>
          <a:p>
            <a:r>
              <a:rPr lang="en-US" dirty="0"/>
              <a:t>https://cdn2.hubspot.net/</a:t>
            </a:r>
            <a:r>
              <a:rPr lang="en-US" dirty="0" err="1"/>
              <a:t>hubfs</a:t>
            </a:r>
            <a:r>
              <a:rPr lang="en-US" dirty="0"/>
              <a:t>/3362003/Patrol%20Checklist%20FINAL.pdf?__hssc=103758111.1.1582212758060&amp;__hstc=103758111.873dc0bbe07031eeab166b7eae48fa52.1582212758060.1582212758060.1582212758060.1&amp;__hsfp=1227424015&amp;hsCtaTracking=bd252c2a-a80d-426f-8924-59effb7776f8%7C5f077b4f-e56d-4e08-a8d4-b6124dac871e</a:t>
            </a:r>
          </a:p>
          <a:p>
            <a:endParaRPr lang="en-US" dirty="0"/>
          </a:p>
          <a:p>
            <a:pPr marL="228600" indent="-228600">
              <a:buAutoNum type="arabicParenR"/>
            </a:pPr>
            <a:r>
              <a:rPr lang="en-US" dirty="0"/>
              <a:t>Set specific mission, which (related) crime types to target in shifts &amp; beats</a:t>
            </a:r>
          </a:p>
          <a:p>
            <a:pPr marL="228600" indent="-228600">
              <a:buAutoNum type="arabicParenR"/>
            </a:pPr>
            <a:endParaRPr lang="en-DE" dirty="0"/>
          </a:p>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14</a:t>
            </a:fld>
            <a:endParaRPr lang="de-DE"/>
          </a:p>
        </p:txBody>
      </p:sp>
    </p:spTree>
    <p:extLst>
      <p:ext uri="{BB962C8B-B14F-4D97-AF65-F5344CB8AC3E}">
        <p14:creationId xmlns:p14="http://schemas.microsoft.com/office/powerpoint/2010/main" val="723592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Analytics: Closing the Loop with Data and Reporting</a:t>
            </a:r>
          </a:p>
          <a:p>
            <a:r>
              <a:rPr lang="en-US" dirty="0"/>
              <a:t>We believe that </a:t>
            </a:r>
            <a:r>
              <a:rPr lang="en-US" b="1" dirty="0"/>
              <a:t>your data belongs to you</a:t>
            </a:r>
            <a:r>
              <a:rPr lang="en-US" dirty="0"/>
              <a:t> and you should be able to access it quickly and painlessly. </a:t>
            </a:r>
            <a:r>
              <a:rPr lang="en-US" dirty="0" err="1"/>
              <a:t>PredPol</a:t>
            </a:r>
            <a:r>
              <a:rPr lang="en-US" dirty="0"/>
              <a:t> allows you to see your crime and operations data graphically as well as download it in CSV or PDF format.</a:t>
            </a:r>
          </a:p>
          <a:p>
            <a:r>
              <a:rPr lang="en-US" dirty="0"/>
              <a:t> </a:t>
            </a:r>
          </a:p>
          <a:p>
            <a:r>
              <a:rPr lang="en-US" dirty="0" err="1"/>
              <a:t>PredPol’s</a:t>
            </a:r>
            <a:r>
              <a:rPr lang="en-US" dirty="0"/>
              <a:t> COMPSTAT-like analytics and reporting module provides a quick summary of a rich and complex dataset. Our point-and-click interface lets you create custom reports instantly – by any combination of crime types, missions, districts and shifts over any date range. The goal is to simplify the underlying data and present it in an actionable format. It is used for activities such as mission planning and setting resource levels. This follows the philosophy “you can’t manage what you don’t measure.”</a:t>
            </a:r>
          </a:p>
          <a:p>
            <a:r>
              <a:rPr lang="en-US" dirty="0"/>
              <a:t> </a:t>
            </a:r>
          </a:p>
          <a:p>
            <a:r>
              <a:rPr lang="en-US" dirty="0"/>
              <a:t>This information can also be shared with local government or the community to see the relative patrol coverage across the city. It is a key element of the transparency that </a:t>
            </a:r>
            <a:r>
              <a:rPr lang="en-US" dirty="0" err="1"/>
              <a:t>PredPol</a:t>
            </a:r>
            <a:r>
              <a:rPr lang="en-US" dirty="0"/>
              <a:t> is trying to bring to police departments and the communities they serve.</a:t>
            </a:r>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15</a:t>
            </a:fld>
            <a:endParaRPr lang="de-DE"/>
          </a:p>
        </p:txBody>
      </p:sp>
    </p:spTree>
    <p:extLst>
      <p:ext uri="{BB962C8B-B14F-4D97-AF65-F5344CB8AC3E}">
        <p14:creationId xmlns:p14="http://schemas.microsoft.com/office/powerpoint/2010/main" val="2929229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16</a:t>
            </a:fld>
            <a:endParaRPr lang="de-DE"/>
          </a:p>
        </p:txBody>
      </p:sp>
    </p:spTree>
    <p:extLst>
      <p:ext uri="{BB962C8B-B14F-4D97-AF65-F5344CB8AC3E}">
        <p14:creationId xmlns:p14="http://schemas.microsoft.com/office/powerpoint/2010/main" val="3743560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17</a:t>
            </a:fld>
            <a:endParaRPr lang="de-DE"/>
          </a:p>
        </p:txBody>
      </p:sp>
    </p:spTree>
    <p:extLst>
      <p:ext uri="{BB962C8B-B14F-4D97-AF65-F5344CB8AC3E}">
        <p14:creationId xmlns:p14="http://schemas.microsoft.com/office/powerpoint/2010/main" val="367855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dirty="0" err="1"/>
              <a:t>Supposed</a:t>
            </a:r>
            <a:r>
              <a:rPr lang="de-DE" dirty="0"/>
              <a:t> </a:t>
            </a:r>
            <a:r>
              <a:rPr lang="de-DE" dirty="0" err="1"/>
              <a:t>to</a:t>
            </a:r>
            <a:r>
              <a:rPr lang="de-DE" dirty="0"/>
              <a:t> </a:t>
            </a:r>
            <a:r>
              <a:rPr lang="de-DE" dirty="0" err="1"/>
              <a:t>be</a:t>
            </a:r>
            <a:r>
              <a:rPr lang="de-DE" dirty="0"/>
              <a:t> a </a:t>
            </a:r>
            <a:r>
              <a:rPr lang="de-DE" dirty="0" err="1"/>
              <a:t>decision</a:t>
            </a:r>
            <a:r>
              <a:rPr lang="de-DE" dirty="0"/>
              <a:t> </a:t>
            </a:r>
            <a:r>
              <a:rPr lang="de-DE" dirty="0" err="1"/>
              <a:t>support</a:t>
            </a:r>
            <a:r>
              <a:rPr lang="de-DE" dirty="0"/>
              <a:t> </a:t>
            </a:r>
            <a:r>
              <a:rPr lang="de-DE" dirty="0" err="1"/>
              <a:t>for</a:t>
            </a:r>
            <a:r>
              <a:rPr lang="de-DE" dirty="0"/>
              <a:t> </a:t>
            </a:r>
            <a:r>
              <a:rPr lang="de-DE" dirty="0" err="1"/>
              <a:t>criminal</a:t>
            </a:r>
            <a:r>
              <a:rPr lang="de-DE" dirty="0"/>
              <a:t> </a:t>
            </a:r>
            <a:r>
              <a:rPr lang="de-DE" dirty="0" err="1"/>
              <a:t>justice</a:t>
            </a:r>
            <a:r>
              <a:rPr lang="de-DE" dirty="0"/>
              <a:t> </a:t>
            </a:r>
            <a:r>
              <a:rPr lang="de-DE" dirty="0" err="1"/>
              <a:t>practitioners</a:t>
            </a:r>
            <a:endParaRPr lang="de-DE" dirty="0"/>
          </a:p>
          <a:p>
            <a:pPr marL="285750" indent="-285750">
              <a:buFont typeface="Arial" panose="020B0604020202020204" pitchFamily="34" charset="0"/>
              <a:buChar char="•"/>
            </a:pPr>
            <a:r>
              <a:rPr lang="de-DE" dirty="0"/>
              <a:t>As a </a:t>
            </a:r>
            <a:r>
              <a:rPr lang="de-DE" b="1" dirty="0" err="1"/>
              <a:t>business</a:t>
            </a:r>
            <a:r>
              <a:rPr lang="de-DE" b="1" dirty="0"/>
              <a:t> </a:t>
            </a:r>
            <a:r>
              <a:rPr lang="de-DE" b="1" dirty="0" err="1"/>
              <a:t>model</a:t>
            </a:r>
            <a:r>
              <a:rPr lang="de-DE" b="0" dirty="0"/>
              <a:t> </a:t>
            </a:r>
            <a:r>
              <a:rPr lang="de-DE" b="0" dirty="0" err="1"/>
              <a:t>they</a:t>
            </a:r>
            <a:r>
              <a:rPr lang="de-DE" b="0" dirty="0"/>
              <a:t> </a:t>
            </a:r>
            <a:r>
              <a:rPr lang="de-DE" b="0" dirty="0" err="1"/>
              <a:t>offer</a:t>
            </a:r>
            <a:r>
              <a:rPr lang="de-DE" b="0" dirty="0"/>
              <a:t> </a:t>
            </a:r>
            <a:r>
              <a:rPr lang="de-DE" b="0" dirty="0" err="1"/>
              <a:t>two</a:t>
            </a:r>
            <a:r>
              <a:rPr lang="de-DE" b="0" dirty="0"/>
              <a:t> </a:t>
            </a:r>
            <a:r>
              <a:rPr lang="de-DE" b="0" dirty="0" err="1"/>
              <a:t>models</a:t>
            </a:r>
            <a:r>
              <a:rPr lang="de-DE" b="0" dirty="0"/>
              <a:t> – </a:t>
            </a:r>
            <a:r>
              <a:rPr lang="de-DE" b="0" dirty="0" err="1"/>
              <a:t>primary</a:t>
            </a:r>
            <a:r>
              <a:rPr lang="de-DE" b="0" dirty="0"/>
              <a:t> </a:t>
            </a:r>
            <a:r>
              <a:rPr lang="de-DE" b="0" dirty="0" err="1"/>
              <a:t>and</a:t>
            </a:r>
            <a:r>
              <a:rPr lang="de-DE" b="0" dirty="0"/>
              <a:t> additional </a:t>
            </a:r>
            <a:r>
              <a:rPr lang="de-DE" b="0" dirty="0" err="1"/>
              <a:t>model</a:t>
            </a:r>
            <a:endParaRPr lang="de-DE" b="0" dirty="0"/>
          </a:p>
          <a:p>
            <a:pPr marL="285750" indent="-285750">
              <a:buFont typeface="Arial" panose="020B0604020202020204" pitchFamily="34" charset="0"/>
              <a:buChar char="•"/>
            </a:pPr>
            <a:r>
              <a:rPr lang="de-DE" b="0" dirty="0" err="1"/>
              <a:t>Therefore</a:t>
            </a:r>
            <a:r>
              <a:rPr lang="de-DE" b="0" dirty="0"/>
              <a:t> </a:t>
            </a:r>
            <a:r>
              <a:rPr lang="de-DE" b="0" dirty="0" err="1"/>
              <a:t>they</a:t>
            </a:r>
            <a:r>
              <a:rPr lang="de-DE" b="0" dirty="0"/>
              <a:t> </a:t>
            </a:r>
            <a:r>
              <a:rPr lang="de-DE" b="0" dirty="0" err="1"/>
              <a:t>are</a:t>
            </a:r>
            <a:r>
              <a:rPr lang="de-DE" b="0" dirty="0"/>
              <a:t> </a:t>
            </a:r>
            <a:r>
              <a:rPr lang="de-DE" b="0" dirty="0" err="1"/>
              <a:t>already</a:t>
            </a:r>
            <a:r>
              <a:rPr lang="de-DE" b="0" dirty="0"/>
              <a:t> </a:t>
            </a:r>
            <a:r>
              <a:rPr lang="de-DE" b="0" dirty="0" err="1"/>
              <a:t>commercialized</a:t>
            </a:r>
            <a:r>
              <a:rPr lang="de-DE" b="0" dirty="0"/>
              <a:t>.</a:t>
            </a:r>
          </a:p>
          <a:p>
            <a:pPr marL="285750" indent="-285750">
              <a:buFont typeface="Arial" panose="020B0604020202020204" pitchFamily="34" charset="0"/>
              <a:buChar char="•"/>
            </a:pPr>
            <a:r>
              <a:rPr lang="de-DE" b="0" dirty="0"/>
              <a:t>As </a:t>
            </a:r>
            <a:r>
              <a:rPr lang="de-DE" b="0" dirty="0" err="1"/>
              <a:t>mentioned</a:t>
            </a:r>
            <a:r>
              <a:rPr lang="de-DE" b="0" dirty="0"/>
              <a:t>, </a:t>
            </a:r>
            <a:r>
              <a:rPr lang="de-DE" b="0" dirty="0" err="1"/>
              <a:t>they</a:t>
            </a:r>
            <a:r>
              <a:rPr lang="de-DE" b="0" dirty="0"/>
              <a:t> </a:t>
            </a:r>
            <a:r>
              <a:rPr lang="de-DE" b="0" dirty="0" err="1"/>
              <a:t>are</a:t>
            </a:r>
            <a:r>
              <a:rPr lang="de-DE" b="0" dirty="0"/>
              <a:t> </a:t>
            </a:r>
            <a:r>
              <a:rPr lang="de-DE" b="0" dirty="0" err="1"/>
              <a:t>mainly</a:t>
            </a:r>
            <a:r>
              <a:rPr lang="de-DE" b="0" dirty="0"/>
              <a:t> </a:t>
            </a:r>
            <a:r>
              <a:rPr lang="de-DE" b="0" dirty="0" err="1"/>
              <a:t>designed</a:t>
            </a:r>
            <a:r>
              <a:rPr lang="de-DE" b="0" dirty="0"/>
              <a:t> </a:t>
            </a:r>
            <a:r>
              <a:rPr lang="de-DE" b="0" dirty="0" err="1"/>
              <a:t>for</a:t>
            </a:r>
            <a:r>
              <a:rPr lang="de-DE" b="0" dirty="0"/>
              <a:t> </a:t>
            </a:r>
            <a:r>
              <a:rPr lang="de-DE" b="0" dirty="0" err="1"/>
              <a:t>pretrial</a:t>
            </a:r>
            <a:r>
              <a:rPr lang="de-DE" b="0" dirty="0"/>
              <a:t> </a:t>
            </a:r>
            <a:r>
              <a:rPr lang="de-DE" b="0" dirty="0" err="1"/>
              <a:t>and</a:t>
            </a:r>
            <a:r>
              <a:rPr lang="de-DE" b="0" dirty="0"/>
              <a:t> </a:t>
            </a:r>
            <a:r>
              <a:rPr lang="de-DE" b="0" dirty="0" err="1"/>
              <a:t>sentencing</a:t>
            </a:r>
            <a:r>
              <a:rPr lang="de-DE" b="0" dirty="0"/>
              <a:t>. </a:t>
            </a:r>
            <a:r>
              <a:rPr lang="de-DE" b="0" dirty="0" err="1"/>
              <a:t>However</a:t>
            </a:r>
            <a:r>
              <a:rPr lang="de-DE" b="0" dirty="0"/>
              <a:t> e.g. </a:t>
            </a:r>
            <a:r>
              <a:rPr lang="de-DE" b="0" dirty="0" err="1"/>
              <a:t>the</a:t>
            </a:r>
            <a:r>
              <a:rPr lang="de-DE" b="0" dirty="0"/>
              <a:t> CSRA (California </a:t>
            </a:r>
            <a:r>
              <a:rPr lang="de-DE" b="0" dirty="0" err="1"/>
              <a:t>Static</a:t>
            </a:r>
            <a:r>
              <a:rPr lang="de-DE" b="0" dirty="0"/>
              <a:t> </a:t>
            </a:r>
            <a:r>
              <a:rPr lang="de-DE" b="0" dirty="0" err="1"/>
              <a:t>Risk</a:t>
            </a:r>
            <a:r>
              <a:rPr lang="de-DE" b="0" dirty="0"/>
              <a:t> Assessment Instrument) also </a:t>
            </a:r>
            <a:r>
              <a:rPr lang="de-DE" b="0" dirty="0" err="1"/>
              <a:t>uses</a:t>
            </a:r>
            <a:r>
              <a:rPr lang="de-DE" b="0" dirty="0"/>
              <a:t> </a:t>
            </a:r>
            <a:r>
              <a:rPr lang="de-DE" b="0" dirty="0" err="1"/>
              <a:t>it</a:t>
            </a:r>
            <a:r>
              <a:rPr lang="de-DE" b="0" dirty="0"/>
              <a:t> </a:t>
            </a:r>
            <a:r>
              <a:rPr lang="de-DE" b="0" dirty="0" err="1"/>
              <a:t>for</a:t>
            </a:r>
            <a:r>
              <a:rPr lang="de-DE" b="0" dirty="0"/>
              <a:t> </a:t>
            </a:r>
            <a:r>
              <a:rPr lang="de-DE" b="0" dirty="0" err="1"/>
              <a:t>rehabilitation</a:t>
            </a:r>
            <a:r>
              <a:rPr lang="de-DE" b="0" dirty="0"/>
              <a:t>)</a:t>
            </a:r>
          </a:p>
          <a:p>
            <a:pPr marL="285750" indent="-285750">
              <a:buFont typeface="Arial" panose="020B0604020202020204" pitchFamily="34" charset="0"/>
              <a:buChar char="•"/>
            </a:pPr>
            <a:r>
              <a:rPr lang="de-DE" b="0" dirty="0" err="1"/>
              <a:t>It</a:t>
            </a:r>
            <a:r>
              <a:rPr lang="de-DE" b="0" dirty="0"/>
              <a:t> </a:t>
            </a:r>
            <a:r>
              <a:rPr lang="de-DE" b="0" dirty="0" err="1"/>
              <a:t>is</a:t>
            </a:r>
            <a:r>
              <a:rPr lang="de-DE" b="0" dirty="0"/>
              <a:t> </a:t>
            </a:r>
            <a:r>
              <a:rPr lang="de-DE" b="0" dirty="0" err="1"/>
              <a:t>implemented</a:t>
            </a:r>
            <a:r>
              <a:rPr lang="de-DE" b="0" dirty="0"/>
              <a:t> in </a:t>
            </a:r>
            <a:r>
              <a:rPr lang="de-DE" b="0" dirty="0" err="1"/>
              <a:t>various</a:t>
            </a:r>
            <a:r>
              <a:rPr lang="de-DE" b="0" dirty="0"/>
              <a:t> </a:t>
            </a:r>
            <a:r>
              <a:rPr lang="de-DE" b="0" dirty="0" err="1"/>
              <a:t>states</a:t>
            </a:r>
            <a:r>
              <a:rPr lang="de-DE" b="0" dirty="0"/>
              <a:t> in </a:t>
            </a:r>
            <a:r>
              <a:rPr lang="de-DE" b="0" dirty="0" err="1"/>
              <a:t>the</a:t>
            </a:r>
            <a:r>
              <a:rPr lang="de-DE" b="0" dirty="0"/>
              <a:t> U.S. (e.g. Wisconsin, Florida, California)</a:t>
            </a: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18</a:t>
            </a:fld>
            <a:endParaRPr lang="de-DE"/>
          </a:p>
        </p:txBody>
      </p:sp>
    </p:spTree>
    <p:extLst>
      <p:ext uri="{BB962C8B-B14F-4D97-AF65-F5344CB8AC3E}">
        <p14:creationId xmlns:p14="http://schemas.microsoft.com/office/powerpoint/2010/main" val="222671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19</a:t>
            </a:fld>
            <a:endParaRPr lang="de-DE"/>
          </a:p>
        </p:txBody>
      </p:sp>
    </p:spTree>
    <p:extLst>
      <p:ext uri="{BB962C8B-B14F-4D97-AF65-F5344CB8AC3E}">
        <p14:creationId xmlns:p14="http://schemas.microsoft.com/office/powerpoint/2010/main" val="3294637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a:t>
            </a:fld>
            <a:endParaRPr lang="de-DE"/>
          </a:p>
        </p:txBody>
      </p:sp>
    </p:spTree>
    <p:extLst>
      <p:ext uri="{BB962C8B-B14F-4D97-AF65-F5344CB8AC3E}">
        <p14:creationId xmlns:p14="http://schemas.microsoft.com/office/powerpoint/2010/main" val="2422509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20</a:t>
            </a:fld>
            <a:endParaRPr lang="de-DE"/>
          </a:p>
        </p:txBody>
      </p:sp>
    </p:spTree>
    <p:extLst>
      <p:ext uri="{BB962C8B-B14F-4D97-AF65-F5344CB8AC3E}">
        <p14:creationId xmlns:p14="http://schemas.microsoft.com/office/powerpoint/2010/main" val="374483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21</a:t>
            </a:fld>
            <a:endParaRPr lang="de-DE"/>
          </a:p>
        </p:txBody>
      </p:sp>
    </p:spTree>
    <p:extLst>
      <p:ext uri="{BB962C8B-B14F-4D97-AF65-F5344CB8AC3E}">
        <p14:creationId xmlns:p14="http://schemas.microsoft.com/office/powerpoint/2010/main" val="67106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kern="1200" dirty="0">
                <a:solidFill>
                  <a:schemeClr val="tx1"/>
                </a:solidFill>
                <a:effectLst/>
                <a:latin typeface="+mn-lt"/>
                <a:ea typeface="+mn-ea"/>
                <a:cs typeface="+mn-cs"/>
              </a:rPr>
              <a:t>different applications of predictive policing however </a:t>
            </a:r>
            <a:r>
              <a:rPr lang="en-US" sz="1300" b="1" kern="1200" dirty="0">
                <a:solidFill>
                  <a:schemeClr val="tx1"/>
                </a:solidFill>
                <a:effectLst/>
                <a:latin typeface="+mn-lt"/>
                <a:ea typeface="+mn-ea"/>
                <a:cs typeface="+mn-cs"/>
              </a:rPr>
              <a:t>consider</a:t>
            </a:r>
            <a:r>
              <a:rPr lang="en-US" sz="1300" kern="1200" dirty="0">
                <a:solidFill>
                  <a:schemeClr val="tx1"/>
                </a:solidFill>
                <a:effectLst/>
                <a:latin typeface="+mn-lt"/>
                <a:ea typeface="+mn-ea"/>
                <a:cs typeface="+mn-cs"/>
              </a:rPr>
              <a:t> </a:t>
            </a:r>
            <a:r>
              <a:rPr lang="en-US" sz="1300" b="1" kern="1200" dirty="0">
                <a:solidFill>
                  <a:schemeClr val="tx1"/>
                </a:solidFill>
                <a:effectLst/>
                <a:latin typeface="+mn-lt"/>
                <a:ea typeface="+mn-ea"/>
                <a:cs typeface="+mn-cs"/>
              </a:rPr>
              <a:t>ethical aspects and drawbacks</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b="1" kern="1200" dirty="0">
                <a:solidFill>
                  <a:schemeClr val="tx1"/>
                </a:solidFill>
                <a:effectLst/>
                <a:latin typeface="+mn-lt"/>
                <a:ea typeface="+mn-ea"/>
                <a:cs typeface="+mn-cs"/>
              </a:rPr>
              <a:t>3 major disadvantages </a:t>
            </a:r>
            <a:r>
              <a:rPr lang="en-US" sz="1300" kern="1200" dirty="0">
                <a:solidFill>
                  <a:schemeClr val="tx1"/>
                </a:solidFill>
                <a:effectLst/>
                <a:latin typeface="+mn-lt"/>
                <a:ea typeface="+mn-ea"/>
                <a:cs typeface="+mn-cs"/>
              </a:rPr>
              <a:t>of using predictive policing during </a:t>
            </a:r>
            <a:r>
              <a:rPr lang="en-US" sz="1300" b="1" kern="1200" dirty="0">
                <a:solidFill>
                  <a:schemeClr val="tx1"/>
                </a:solidFill>
                <a:effectLst/>
                <a:latin typeface="+mn-lt"/>
                <a:ea typeface="+mn-ea"/>
                <a:cs typeface="+mn-cs"/>
              </a:rPr>
              <a:t>the law enforcement progress</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b="0" kern="1200" dirty="0">
                <a:solidFill>
                  <a:schemeClr val="tx1"/>
                </a:solidFill>
                <a:effectLst/>
                <a:latin typeface="+mn-lt"/>
                <a:ea typeface="+mn-ea"/>
                <a:cs typeface="+mn-cs"/>
              </a:rPr>
              <a:t>Firstly, incomplete dataset</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kern="1200" dirty="0">
                <a:solidFill>
                  <a:schemeClr val="tx1"/>
                </a:solidFill>
                <a:effectLst/>
                <a:latin typeface="+mn-lt"/>
                <a:ea typeface="+mn-ea"/>
                <a:cs typeface="+mn-cs"/>
              </a:rPr>
              <a:t>not able to know every committed crime, we have some limitations</a:t>
            </a:r>
          </a:p>
          <a:p>
            <a:pPr marL="285750" indent="-285750">
              <a:buFont typeface="Arial" panose="020B0604020202020204" pitchFamily="34" charset="0"/>
              <a:buChar char="•"/>
            </a:pPr>
            <a:r>
              <a:rPr lang="en-US" sz="1300" kern="1200" dirty="0">
                <a:solidFill>
                  <a:schemeClr val="tx1"/>
                </a:solidFill>
                <a:effectLst/>
                <a:latin typeface="+mn-lt"/>
                <a:ea typeface="+mn-ea"/>
                <a:cs typeface="+mn-cs"/>
              </a:rPr>
              <a:t>property crimes have high report ratio</a:t>
            </a:r>
          </a:p>
          <a:p>
            <a:pPr marL="285750" indent="-285750">
              <a:buFont typeface="Arial" panose="020B0604020202020204" pitchFamily="34" charset="0"/>
              <a:buChar char="•"/>
            </a:pPr>
            <a:r>
              <a:rPr lang="en-US" sz="1300" kern="1200" dirty="0">
                <a:solidFill>
                  <a:schemeClr val="tx1"/>
                </a:solidFill>
                <a:effectLst/>
                <a:latin typeface="+mn-lt"/>
                <a:ea typeface="+mn-ea"/>
                <a:cs typeface="+mn-cs"/>
              </a:rPr>
              <a:t>Because of limited datasets for non-property crime, vulnerabilities of bad data and missing value grow</a:t>
            </a:r>
          </a:p>
          <a:p>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25</a:t>
            </a:fld>
            <a:endParaRPr lang="de-DE"/>
          </a:p>
        </p:txBody>
      </p:sp>
    </p:spTree>
    <p:extLst>
      <p:ext uri="{BB962C8B-B14F-4D97-AF65-F5344CB8AC3E}">
        <p14:creationId xmlns:p14="http://schemas.microsoft.com/office/powerpoint/2010/main" val="1767072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300" kern="1200" dirty="0">
                <a:solidFill>
                  <a:schemeClr val="tx1"/>
                </a:solidFill>
                <a:effectLst/>
                <a:latin typeface="+mn-lt"/>
                <a:ea typeface="+mn-ea"/>
                <a:cs typeface="+mn-cs"/>
              </a:rPr>
              <a:t>Transparency </a:t>
            </a:r>
            <a:r>
              <a:rPr lang="en-US" sz="1300" b="1" kern="1200" dirty="0">
                <a:solidFill>
                  <a:schemeClr val="tx1"/>
                </a:solidFill>
                <a:effectLst/>
                <a:latin typeface="+mn-lt"/>
                <a:ea typeface="+mn-ea"/>
                <a:cs typeface="+mn-cs"/>
              </a:rPr>
              <a:t>availability to other actors to monitor the workings </a:t>
            </a:r>
            <a:r>
              <a:rPr lang="en-US" sz="1300" kern="1200" dirty="0">
                <a:solidFill>
                  <a:schemeClr val="tx1"/>
                </a:solidFill>
                <a:effectLst/>
                <a:latin typeface="+mn-lt"/>
                <a:ea typeface="+mn-ea"/>
                <a:cs typeface="+mn-cs"/>
              </a:rPr>
              <a:t>and performance of this actor. </a:t>
            </a:r>
          </a:p>
          <a:p>
            <a:pPr marL="0" indent="0">
              <a:buFont typeface="Arial" panose="020B0604020202020204" pitchFamily="34" charset="0"/>
              <a:buNone/>
            </a:pPr>
            <a:r>
              <a:rPr lang="en-US" sz="1300" kern="1200" dirty="0">
                <a:solidFill>
                  <a:schemeClr val="tx1"/>
                </a:solidFill>
                <a:effectLst/>
                <a:latin typeface="+mn-lt"/>
                <a:ea typeface="+mn-ea"/>
                <a:cs typeface="+mn-cs"/>
              </a:rPr>
              <a:t>So that is closely related to accountability </a:t>
            </a:r>
          </a:p>
          <a:p>
            <a:pPr marL="285750" indent="-285750">
              <a:buFont typeface="Arial" panose="020B0604020202020204" pitchFamily="34" charset="0"/>
              <a:buChar char="•"/>
            </a:pPr>
            <a:r>
              <a:rPr lang="en-US" sz="1300" b="1" kern="1200" dirty="0">
                <a:solidFill>
                  <a:schemeClr val="tx1"/>
                </a:solidFill>
                <a:effectLst/>
                <a:latin typeface="+mn-lt"/>
                <a:ea typeface="+mn-ea"/>
                <a:cs typeface="+mn-cs"/>
              </a:rPr>
              <a:t>full transparency and comprehensibility </a:t>
            </a:r>
            <a:r>
              <a:rPr lang="en-US" sz="1300" kern="1200" dirty="0">
                <a:solidFill>
                  <a:schemeClr val="tx1"/>
                </a:solidFill>
                <a:effectLst/>
                <a:latin typeface="+mn-lt"/>
                <a:ea typeface="+mn-ea"/>
                <a:cs typeface="+mn-cs"/>
              </a:rPr>
              <a:t>is </a:t>
            </a:r>
            <a:r>
              <a:rPr lang="en-US" sz="1300" b="1" kern="1200" dirty="0">
                <a:solidFill>
                  <a:schemeClr val="tx1"/>
                </a:solidFill>
                <a:effectLst/>
                <a:latin typeface="+mn-lt"/>
                <a:ea typeface="+mn-ea"/>
                <a:cs typeface="+mn-cs"/>
              </a:rPr>
              <a:t>rarely possible in predictive policing</a:t>
            </a:r>
          </a:p>
          <a:p>
            <a:pPr marL="285750" indent="-285750">
              <a:buFont typeface="Arial" panose="020B0604020202020204" pitchFamily="34" charset="0"/>
              <a:buChar char="•"/>
            </a:pPr>
            <a:r>
              <a:rPr lang="en-US" dirty="0"/>
              <a:t>Firstly, software may be subject of private property of provider company. The rights might be protected under the agreed contract</a:t>
            </a:r>
          </a:p>
          <a:p>
            <a:pPr marL="285750" indent="-285750">
              <a:buFont typeface="Arial" panose="020B0604020202020204" pitchFamily="34" charset="0"/>
              <a:buChar char="•"/>
            </a:pPr>
            <a:r>
              <a:rPr lang="en-US" dirty="0"/>
              <a:t>Secondly, </a:t>
            </a:r>
            <a:r>
              <a:rPr lang="en-US" sz="1300" b="0" kern="1200" dirty="0">
                <a:solidFill>
                  <a:schemeClr val="tx1"/>
                </a:solidFill>
                <a:effectLst/>
                <a:latin typeface="+mn-lt"/>
                <a:ea typeface="+mn-ea"/>
                <a:cs typeface="+mn-cs"/>
              </a:rPr>
              <a:t>most of the predictive models are mainly </a:t>
            </a:r>
            <a:r>
              <a:rPr lang="en-US" sz="1300" b="1" kern="1200" dirty="0">
                <a:solidFill>
                  <a:schemeClr val="tx1"/>
                </a:solidFill>
                <a:effectLst/>
                <a:latin typeface="+mn-lt"/>
                <a:ea typeface="+mn-ea"/>
                <a:cs typeface="+mn-cs"/>
              </a:rPr>
              <a:t>data driven instead of theory driven. </a:t>
            </a:r>
            <a:r>
              <a:rPr lang="en-US" sz="1300" b="0" kern="1200" dirty="0">
                <a:solidFill>
                  <a:schemeClr val="tx1"/>
                </a:solidFill>
                <a:effectLst/>
                <a:latin typeface="+mn-lt"/>
                <a:ea typeface="+mn-ea"/>
                <a:cs typeface="+mn-cs"/>
              </a:rPr>
              <a:t>T</a:t>
            </a:r>
            <a:r>
              <a:rPr lang="en-US" sz="1300" kern="1200" dirty="0">
                <a:solidFill>
                  <a:schemeClr val="tx1"/>
                </a:solidFill>
                <a:effectLst/>
                <a:latin typeface="+mn-lt"/>
                <a:ea typeface="+mn-ea"/>
                <a:cs typeface="+mn-cs"/>
              </a:rPr>
              <a:t>oo much emphasis on correlations, instead of causality </a:t>
            </a:r>
          </a:p>
          <a:p>
            <a:r>
              <a:rPr lang="en-US" sz="1300" kern="1200" dirty="0">
                <a:solidFill>
                  <a:schemeClr val="tx1"/>
                </a:solidFill>
                <a:effectLst/>
                <a:latin typeface="+mn-lt"/>
                <a:ea typeface="+mn-ea"/>
                <a:cs typeface="+mn-cs"/>
              </a:rPr>
              <a:t>where a senior police officer is </a:t>
            </a:r>
            <a:r>
              <a:rPr lang="en-US" sz="1300" b="1" kern="1200" dirty="0">
                <a:solidFill>
                  <a:schemeClr val="tx1"/>
                </a:solidFill>
                <a:effectLst/>
                <a:latin typeface="+mn-lt"/>
                <a:ea typeface="+mn-ea"/>
                <a:cs typeface="+mn-cs"/>
              </a:rPr>
              <a:t>asked to account </a:t>
            </a:r>
            <a:r>
              <a:rPr lang="en-US" sz="1300" kern="1200" dirty="0">
                <a:solidFill>
                  <a:schemeClr val="tx1"/>
                </a:solidFill>
                <a:effectLst/>
                <a:latin typeface="+mn-lt"/>
                <a:ea typeface="+mn-ea"/>
                <a:cs typeface="+mn-cs"/>
              </a:rPr>
              <a:t>for deployment decisions made </a:t>
            </a:r>
            <a:r>
              <a:rPr lang="de-DE" sz="1300" kern="1200" dirty="0">
                <a:solidFill>
                  <a:schemeClr val="tx1"/>
                </a:solidFill>
                <a:effectLst/>
                <a:latin typeface="+mn-lt"/>
                <a:ea typeface="+mn-ea"/>
                <a:cs typeface="+mn-cs"/>
              </a:rPr>
              <a:t>-</a:t>
            </a:r>
            <a:r>
              <a:rPr lang="en-US" sz="1300" b="1" kern="1200" dirty="0">
                <a:solidFill>
                  <a:schemeClr val="tx1"/>
                </a:solidFill>
                <a:effectLst/>
                <a:latin typeface="+mn-lt"/>
                <a:ea typeface="+mn-ea"/>
                <a:cs typeface="+mn-cs"/>
              </a:rPr>
              <a:t>&gt; temptation to outsource aspects of the</a:t>
            </a:r>
          </a:p>
          <a:p>
            <a:r>
              <a:rPr lang="en-US" sz="1300" b="1" kern="1200" dirty="0">
                <a:solidFill>
                  <a:schemeClr val="tx1"/>
                </a:solidFill>
                <a:effectLst/>
                <a:latin typeface="+mn-lt"/>
                <a:ea typeface="+mn-ea"/>
                <a:cs typeface="+mn-cs"/>
              </a:rPr>
              <a:t>decision-making process to technological tools  </a:t>
            </a:r>
            <a:r>
              <a:rPr lang="en-US" sz="1300" kern="1200" dirty="0">
                <a:solidFill>
                  <a:schemeClr val="tx1"/>
                </a:solidFill>
                <a:effectLst/>
                <a:latin typeface="+mn-lt"/>
                <a:ea typeface="+mn-ea"/>
                <a:cs typeface="+mn-cs"/>
              </a:rPr>
              <a:t>If the tool is relevantly neutral, such as word-processing software used to record a</a:t>
            </a:r>
          </a:p>
          <a:p>
            <a:r>
              <a:rPr lang="en-US" sz="1300" kern="1200" dirty="0">
                <a:solidFill>
                  <a:schemeClr val="tx1"/>
                </a:solidFill>
                <a:effectLst/>
                <a:latin typeface="+mn-lt"/>
                <a:ea typeface="+mn-ea"/>
                <a:cs typeface="+mn-cs"/>
              </a:rPr>
              <a:t>human decision, this will rarely be a problem. However </a:t>
            </a:r>
            <a:r>
              <a:rPr lang="en-US" sz="1300" b="1" kern="1200" dirty="0">
                <a:solidFill>
                  <a:schemeClr val="tx1"/>
                </a:solidFill>
                <a:effectLst/>
                <a:latin typeface="+mn-lt"/>
                <a:ea typeface="+mn-ea"/>
                <a:cs typeface="+mn-cs"/>
              </a:rPr>
              <a:t>predictive policing tools depend on multiple assumptions </a:t>
            </a:r>
            <a:r>
              <a:rPr lang="en-US" sz="1300" kern="1200" dirty="0">
                <a:solidFill>
                  <a:schemeClr val="tx1"/>
                </a:solidFill>
                <a:effectLst/>
                <a:latin typeface="+mn-lt"/>
                <a:ea typeface="+mn-ea"/>
                <a:cs typeface="+mn-cs"/>
              </a:rPr>
              <a:t>about which decision-makers themselves may be unaware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300" b="1" kern="1200" dirty="0">
                <a:solidFill>
                  <a:schemeClr val="tx1"/>
                </a:solidFill>
                <a:effectLst/>
                <a:latin typeface="+mn-lt"/>
                <a:ea typeface="+mn-ea"/>
                <a:cs typeface="+mn-cs"/>
              </a:rPr>
              <a:t>As a nature of algorithms </a:t>
            </a:r>
            <a:r>
              <a:rPr lang="en-US" sz="1300" kern="1200" dirty="0">
                <a:solidFill>
                  <a:schemeClr val="tx1"/>
                </a:solidFill>
                <a:effectLst/>
                <a:latin typeface="+mn-lt"/>
                <a:ea typeface="+mn-ea"/>
                <a:cs typeface="+mn-cs"/>
              </a:rPr>
              <a:t>except perhaps to technical experts. </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kern="1200" dirty="0">
                <a:solidFill>
                  <a:schemeClr val="tx1"/>
                </a:solidFill>
                <a:effectLst/>
                <a:latin typeface="+mn-lt"/>
                <a:ea typeface="+mn-ea"/>
                <a:cs typeface="+mn-cs"/>
              </a:rPr>
              <a:t>collection of large amounts of data (big data) by the government, but also commercial companies, raises privacy concerns as there is often not enough transparency about what and how much data are collected. </a:t>
            </a:r>
            <a:r>
              <a:rPr lang="en-US" sz="1300" b="1" kern="1200" dirty="0">
                <a:solidFill>
                  <a:schemeClr val="tx1"/>
                </a:solidFill>
                <a:effectLst/>
                <a:latin typeface="+mn-lt"/>
                <a:ea typeface="+mn-ea"/>
                <a:cs typeface="+mn-cs"/>
              </a:rPr>
              <a:t>limit?</a:t>
            </a:r>
          </a:p>
          <a:p>
            <a:endParaRPr lang="en-US" dirty="0"/>
          </a:p>
          <a:p>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26</a:t>
            </a:fld>
            <a:endParaRPr lang="de-DE"/>
          </a:p>
        </p:txBody>
      </p:sp>
    </p:spTree>
    <p:extLst>
      <p:ext uri="{BB962C8B-B14F-4D97-AF65-F5344CB8AC3E}">
        <p14:creationId xmlns:p14="http://schemas.microsoft.com/office/powerpoint/2010/main" val="1442216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sz="1300" kern="1200" dirty="0">
                <a:solidFill>
                  <a:schemeClr val="tx1"/>
                </a:solidFill>
                <a:effectLst/>
                <a:latin typeface="+mn-lt"/>
                <a:ea typeface="+mn-ea"/>
                <a:cs typeface="+mn-cs"/>
              </a:rPr>
              <a:t>Because </a:t>
            </a:r>
            <a:r>
              <a:rPr lang="en-US" sz="1300" b="1" kern="1200" dirty="0">
                <a:solidFill>
                  <a:schemeClr val="tx1"/>
                </a:solidFill>
                <a:effectLst/>
                <a:latin typeface="+mn-lt"/>
                <a:ea typeface="+mn-ea"/>
                <a:cs typeface="+mn-cs"/>
              </a:rPr>
              <a:t>race</a:t>
            </a:r>
            <a:r>
              <a:rPr lang="en-US" sz="1300" kern="1200" dirty="0">
                <a:solidFill>
                  <a:schemeClr val="tx1"/>
                </a:solidFill>
                <a:effectLst/>
                <a:latin typeface="+mn-lt"/>
                <a:ea typeface="+mn-ea"/>
                <a:cs typeface="+mn-cs"/>
              </a:rPr>
              <a:t> is closely correlated in the United States </a:t>
            </a:r>
            <a:r>
              <a:rPr lang="en-US" sz="1300" b="1" kern="1200" dirty="0">
                <a:solidFill>
                  <a:schemeClr val="tx1"/>
                </a:solidFill>
                <a:effectLst/>
                <a:latin typeface="+mn-lt"/>
                <a:ea typeface="+mn-ea"/>
                <a:cs typeface="+mn-cs"/>
              </a:rPr>
              <a:t>with geographical location and socio-economic status</a:t>
            </a:r>
            <a:r>
              <a:rPr lang="en-US" sz="1300" kern="1200" dirty="0">
                <a:solidFill>
                  <a:schemeClr val="tx1"/>
                </a:solidFill>
                <a:effectLst/>
                <a:latin typeface="+mn-lt"/>
                <a:ea typeface="+mn-ea"/>
                <a:cs typeface="+mn-cs"/>
              </a:rPr>
              <a:t>, it is impossible to fully control for proxy effects in the data. </a:t>
            </a:r>
          </a:p>
          <a:p>
            <a:pPr marL="285750" indent="-285750">
              <a:buFont typeface="Arial" panose="020B0604020202020204" pitchFamily="34" charset="0"/>
              <a:buChar char="•"/>
            </a:pPr>
            <a:r>
              <a:rPr lang="en-US" sz="1300" kern="1200" dirty="0">
                <a:solidFill>
                  <a:schemeClr val="tx1"/>
                </a:solidFill>
                <a:effectLst/>
                <a:latin typeface="+mn-lt"/>
                <a:ea typeface="+mn-ea"/>
                <a:cs typeface="+mn-cs"/>
              </a:rPr>
              <a:t> </a:t>
            </a:r>
            <a:r>
              <a:rPr lang="en-US" sz="1300" b="1" kern="1200" dirty="0">
                <a:solidFill>
                  <a:schemeClr val="tx1"/>
                </a:solidFill>
                <a:effectLst/>
                <a:latin typeface="+mn-lt"/>
                <a:ea typeface="+mn-ea"/>
                <a:cs typeface="+mn-cs"/>
              </a:rPr>
              <a:t>vicious cycle, </a:t>
            </a:r>
            <a:r>
              <a:rPr lang="en-US" sz="1300" kern="1200" dirty="0">
                <a:solidFill>
                  <a:schemeClr val="tx1"/>
                </a:solidFill>
                <a:effectLst/>
                <a:latin typeface="+mn-lt"/>
                <a:ea typeface="+mn-ea"/>
                <a:cs typeface="+mn-cs"/>
              </a:rPr>
              <a:t>dedicates more of its resources to patrolling and investigating blacks in urban areas. , the resulting </a:t>
            </a:r>
            <a:r>
              <a:rPr lang="en-US" sz="1300" b="1" kern="1200" dirty="0">
                <a:solidFill>
                  <a:schemeClr val="tx1"/>
                </a:solidFill>
                <a:effectLst/>
                <a:latin typeface="+mn-lt"/>
                <a:ea typeface="+mn-ea"/>
                <a:cs typeface="+mn-cs"/>
              </a:rPr>
              <a:t>arrest population is not a proportional </a:t>
            </a:r>
            <a:r>
              <a:rPr lang="en-US" sz="1300" kern="1200" dirty="0">
                <a:solidFill>
                  <a:schemeClr val="tx1"/>
                </a:solidFill>
                <a:effectLst/>
                <a:latin typeface="+mn-lt"/>
                <a:ea typeface="+mn-ea"/>
                <a:cs typeface="+mn-cs"/>
              </a:rPr>
              <a:t>representation of all offenders, but rather disproportionately represents black citizens</a:t>
            </a:r>
          </a:p>
          <a:p>
            <a:pPr marL="285750" indent="-285750">
              <a:buFont typeface="Arial" panose="020B0604020202020204" pitchFamily="34" charset="0"/>
              <a:buChar char="•"/>
            </a:pPr>
            <a:r>
              <a:rPr lang="en-US" sz="1300" kern="1200" dirty="0">
                <a:solidFill>
                  <a:schemeClr val="tx1"/>
                </a:solidFill>
                <a:effectLst/>
                <a:latin typeface="+mn-lt"/>
                <a:ea typeface="+mn-ea"/>
                <a:cs typeface="+mn-cs"/>
              </a:rPr>
              <a:t>these predictions are seen to have the capacity to change </a:t>
            </a:r>
            <a:r>
              <a:rPr lang="en-US" sz="1300" b="1" kern="1200" dirty="0">
                <a:solidFill>
                  <a:schemeClr val="tx1"/>
                </a:solidFill>
                <a:effectLst/>
                <a:latin typeface="+mn-lt"/>
                <a:ea typeface="+mn-ea"/>
                <a:cs typeface="+mn-cs"/>
              </a:rPr>
              <a:t>not only how we understand certain locations as high-crime areas,</a:t>
            </a:r>
            <a:r>
              <a:rPr lang="en-US" sz="1300" kern="1200" dirty="0">
                <a:solidFill>
                  <a:schemeClr val="tx1"/>
                </a:solidFill>
                <a:effectLst/>
                <a:latin typeface="+mn-lt"/>
                <a:ea typeface="+mn-ea"/>
                <a:cs typeface="+mn-cs"/>
              </a:rPr>
              <a:t> but the </a:t>
            </a:r>
            <a:r>
              <a:rPr lang="en-US" sz="1300" b="1" kern="1200" dirty="0">
                <a:solidFill>
                  <a:schemeClr val="tx1"/>
                </a:solidFill>
                <a:effectLst/>
                <a:latin typeface="+mn-lt"/>
                <a:ea typeface="+mn-ea"/>
                <a:cs typeface="+mn-cs"/>
              </a:rPr>
              <a:t>flagging</a:t>
            </a:r>
            <a:r>
              <a:rPr lang="en-US" sz="1300" kern="1200" dirty="0">
                <a:solidFill>
                  <a:schemeClr val="tx1"/>
                </a:solidFill>
                <a:effectLst/>
                <a:latin typeface="+mn-lt"/>
                <a:ea typeface="+mn-ea"/>
                <a:cs typeface="+mn-cs"/>
              </a:rPr>
              <a:t> of particular areas as </a:t>
            </a:r>
            <a:r>
              <a:rPr lang="en-US" sz="1300" b="1" kern="1200" dirty="0">
                <a:solidFill>
                  <a:schemeClr val="tx1"/>
                </a:solidFill>
                <a:effectLst/>
                <a:latin typeface="+mn-lt"/>
                <a:ea typeface="+mn-ea"/>
                <a:cs typeface="+mn-cs"/>
              </a:rPr>
              <a:t>hot spots also changes our orientation </a:t>
            </a:r>
          </a:p>
          <a:p>
            <a:pPr marL="285750" indent="-285750">
              <a:buFont typeface="Arial" panose="020B0604020202020204" pitchFamily="34" charset="0"/>
              <a:buChar char="•"/>
            </a:pPr>
            <a:r>
              <a:rPr lang="en-US" sz="1300" kern="1200" dirty="0">
                <a:solidFill>
                  <a:schemeClr val="tx1"/>
                </a:solidFill>
                <a:effectLst/>
                <a:latin typeface="+mn-lt"/>
                <a:ea typeface="+mn-ea"/>
                <a:cs typeface="+mn-cs"/>
              </a:rPr>
              <a:t>law enforcement officers</a:t>
            </a:r>
            <a:r>
              <a:rPr lang="en-US" sz="1300" b="1" kern="1200" dirty="0">
                <a:solidFill>
                  <a:schemeClr val="tx1"/>
                </a:solidFill>
                <a:effectLst/>
                <a:latin typeface="+mn-lt"/>
                <a:ea typeface="+mn-ea"/>
                <a:cs typeface="+mn-cs"/>
              </a:rPr>
              <a:t>’ orientation toward those areas and people living there </a:t>
            </a:r>
          </a:p>
          <a:p>
            <a:r>
              <a:rPr lang="en-US" sz="1300" kern="1200" dirty="0">
                <a:solidFill>
                  <a:schemeClr val="tx1"/>
                </a:solidFill>
                <a:effectLst/>
                <a:latin typeface="+mn-lt"/>
                <a:ea typeface="+mn-ea"/>
                <a:cs typeface="+mn-cs"/>
              </a:rPr>
              <a:t>Even when we are simply “counting” things in the world, we are also engaged in processes of classification and categorization</a:t>
            </a:r>
          </a:p>
          <a:p>
            <a:endParaRPr lang="en-US" sz="1300" b="1" kern="1200" dirty="0">
              <a:solidFill>
                <a:schemeClr val="tx1"/>
              </a:solidFill>
              <a:effectLst/>
              <a:latin typeface="+mn-lt"/>
              <a:ea typeface="+mn-ea"/>
              <a:cs typeface="+mn-cs"/>
            </a:endParaRPr>
          </a:p>
          <a:p>
            <a:pPr marL="285750" indent="-285750">
              <a:buFont typeface="Arial" panose="020B0604020202020204" pitchFamily="34" charset="0"/>
              <a:buChar char="•"/>
            </a:pPr>
            <a:r>
              <a:rPr lang="en-US" sz="1300" kern="1200" dirty="0">
                <a:solidFill>
                  <a:schemeClr val="tx1"/>
                </a:solidFill>
                <a:effectLst/>
                <a:latin typeface="+mn-lt"/>
                <a:ea typeface="+mn-ea"/>
                <a:cs typeface="+mn-cs"/>
              </a:rPr>
              <a:t>predictive policing cannot create magic for the representation of world</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kern="1200" dirty="0">
                <a:solidFill>
                  <a:schemeClr val="tx1"/>
                </a:solidFill>
                <a:effectLst/>
                <a:latin typeface="+mn-lt"/>
                <a:ea typeface="+mn-ea"/>
                <a:cs typeface="+mn-cs"/>
              </a:rPr>
              <a:t>. “</a:t>
            </a:r>
            <a:r>
              <a:rPr lang="en-US" sz="1300" b="1" kern="1200" dirty="0">
                <a:solidFill>
                  <a:schemeClr val="tx1"/>
                </a:solidFill>
                <a:effectLst/>
                <a:latin typeface="+mn-lt"/>
                <a:ea typeface="+mn-ea"/>
                <a:cs typeface="+mn-cs"/>
              </a:rPr>
              <a:t>The process shouldn’t change the way policing is done, it should make it more efficient,” he says.  “The real world is messy and fuzzy</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300" b="1" kern="1200" dirty="0">
                <a:solidFill>
                  <a:schemeClr val="tx1"/>
                </a:solidFill>
                <a:effectLst/>
                <a:latin typeface="+mn-lt"/>
                <a:ea typeface="+mn-ea"/>
                <a:cs typeface="+mn-cs"/>
              </a:rPr>
              <a:t>overreliance of predictive policing technologies and addressed that there is always a need for human analysis</a:t>
            </a:r>
            <a:r>
              <a:rPr lang="en-US" b="1" dirty="0">
                <a:effectLst/>
              </a:rPr>
              <a:t> </a:t>
            </a:r>
            <a:r>
              <a:rPr lang="en-US" sz="1300" b="1" kern="1200" dirty="0">
                <a:solidFill>
                  <a:schemeClr val="tx1"/>
                </a:solidFill>
                <a:effectLst/>
                <a:latin typeface="+mn-lt"/>
                <a:ea typeface="+mn-ea"/>
                <a:cs typeface="+mn-cs"/>
              </a:rPr>
              <a:t> </a:t>
            </a:r>
          </a:p>
          <a:p>
            <a:endParaRPr lang="en-US" b="1"/>
          </a:p>
          <a:p>
            <a:endParaRPr lang="de-DE"/>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27</a:t>
            </a:fld>
            <a:endParaRPr lang="de-DE"/>
          </a:p>
        </p:txBody>
      </p:sp>
    </p:spTree>
    <p:extLst>
      <p:ext uri="{BB962C8B-B14F-4D97-AF65-F5344CB8AC3E}">
        <p14:creationId xmlns:p14="http://schemas.microsoft.com/office/powerpoint/2010/main" val="1066401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28</a:t>
            </a:fld>
            <a:endParaRPr lang="de-DE"/>
          </a:p>
        </p:txBody>
      </p:sp>
    </p:spTree>
    <p:extLst>
      <p:ext uri="{BB962C8B-B14F-4D97-AF65-F5344CB8AC3E}">
        <p14:creationId xmlns:p14="http://schemas.microsoft.com/office/powerpoint/2010/main" val="287347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sz="1300" b="1" i="0" u="none" strike="noStrike" kern="1200" dirty="0">
                <a:solidFill>
                  <a:schemeClr val="tx1"/>
                </a:solidFill>
                <a:effectLst/>
                <a:latin typeface="+mn-lt"/>
                <a:ea typeface="+mn-ea"/>
                <a:cs typeface="+mn-cs"/>
              </a:rPr>
              <a:t>Crime </a:t>
            </a:r>
            <a:r>
              <a:rPr lang="de-DE" sz="1300" b="1" i="0" u="none" strike="noStrike" kern="1200" dirty="0" err="1">
                <a:solidFill>
                  <a:schemeClr val="tx1"/>
                </a:solidFill>
                <a:effectLst/>
                <a:latin typeface="+mn-lt"/>
                <a:ea typeface="+mn-ea"/>
                <a:cs typeface="+mn-cs"/>
              </a:rPr>
              <a:t>prevention</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is</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the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attempt</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to</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reduce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and</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deter</a:t>
            </a:r>
            <a:r>
              <a:rPr lang="de-DE" sz="1300" b="0" i="0" u="none" strike="noStrike" kern="1200" dirty="0">
                <a:solidFill>
                  <a:schemeClr val="tx1"/>
                </a:solidFill>
                <a:effectLst/>
                <a:latin typeface="+mn-lt"/>
                <a:ea typeface="+mn-ea"/>
                <a:cs typeface="+mn-cs"/>
              </a:rPr>
              <a:t> </a:t>
            </a:r>
            <a:r>
              <a:rPr lang="de-DE" sz="1300" b="0" i="0" u="none" strike="noStrike" kern="1200" dirty="0">
                <a:solidFill>
                  <a:schemeClr val="tx1"/>
                </a:solidFill>
                <a:effectLst/>
                <a:latin typeface="+mn-lt"/>
                <a:ea typeface="+mn-ea"/>
                <a:cs typeface="+mn-cs"/>
                <a:hlinkClick r:id="rId3" tooltip="Crime"/>
              </a:rPr>
              <a:t>crime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and</a:t>
            </a:r>
            <a:r>
              <a:rPr lang="de-DE" sz="1300" b="0" i="0" u="none" strike="noStrike" kern="1200" dirty="0">
                <a:solidFill>
                  <a:schemeClr val="tx1"/>
                </a:solidFill>
                <a:effectLst/>
                <a:latin typeface="+mn-lt"/>
                <a:ea typeface="+mn-ea"/>
                <a:cs typeface="+mn-cs"/>
              </a:rPr>
              <a:t> </a:t>
            </a:r>
            <a:r>
              <a:rPr lang="de-DE" sz="1300" b="0" i="0" u="none" strike="noStrike" kern="1200" dirty="0">
                <a:solidFill>
                  <a:schemeClr val="tx1"/>
                </a:solidFill>
                <a:effectLst/>
                <a:latin typeface="+mn-lt"/>
                <a:ea typeface="+mn-ea"/>
                <a:cs typeface="+mn-cs"/>
                <a:hlinkClick r:id="rId4" tooltip="Criminals"/>
              </a:rPr>
              <a:t>criminals</a:t>
            </a:r>
            <a:r>
              <a:rPr lang="de-DE" sz="13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de-DE" sz="1300" b="0" i="0" u="none" strike="noStrike" kern="1200" dirty="0" err="1">
                <a:solidFill>
                  <a:schemeClr val="tx1"/>
                </a:solidFill>
                <a:effectLst/>
                <a:latin typeface="+mn-lt"/>
                <a:ea typeface="+mn-ea"/>
                <a:cs typeface="+mn-cs"/>
              </a:rPr>
              <a:t>Used</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by</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criminal</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justice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pratitioners</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and</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government</a:t>
            </a:r>
            <a:endParaRPr lang="de-DE" sz="1300" b="0" i="0" u="none" strike="noStrike" kern="1200" dirty="0">
              <a:solidFill>
                <a:schemeClr val="tx1"/>
              </a:solidFill>
              <a:effectLst/>
              <a:latin typeface="+mn-lt"/>
              <a:ea typeface="+mn-ea"/>
              <a:cs typeface="+mn-cs"/>
            </a:endParaRPr>
          </a:p>
          <a:p>
            <a:pPr marL="783595" lvl="1" indent="-285750">
              <a:buFont typeface="Arial" panose="020B0604020202020204" pitchFamily="34" charset="0"/>
              <a:buChar char="•"/>
            </a:pPr>
            <a:r>
              <a:rPr lang="de-DE" sz="1300" b="0" i="0" u="none" strike="noStrike" kern="1200" dirty="0" err="1">
                <a:solidFill>
                  <a:schemeClr val="tx1"/>
                </a:solidFill>
                <a:effectLst/>
                <a:latin typeface="+mn-lt"/>
                <a:ea typeface="+mn-ea"/>
                <a:cs typeface="+mn-cs"/>
              </a:rPr>
              <a:t>reduce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crime</a:t>
            </a:r>
            <a:r>
              <a:rPr lang="de-DE" sz="1300" b="0" i="0" u="none" strike="noStrike" kern="1200" dirty="0">
                <a:solidFill>
                  <a:schemeClr val="tx1"/>
                </a:solidFill>
                <a:effectLst/>
                <a:latin typeface="+mn-lt"/>
                <a:ea typeface="+mn-ea"/>
                <a:cs typeface="+mn-cs"/>
              </a:rPr>
              <a:t>, </a:t>
            </a:r>
          </a:p>
          <a:p>
            <a:pPr marL="783595" lvl="1" indent="-285750">
              <a:buFont typeface="Arial" panose="020B0604020202020204" pitchFamily="34" charset="0"/>
              <a:buChar char="•"/>
            </a:pPr>
            <a:r>
              <a:rPr lang="de-DE" sz="1300" b="0" i="0" u="none" strike="noStrike" kern="1200" dirty="0" err="1">
                <a:solidFill>
                  <a:schemeClr val="tx1"/>
                </a:solidFill>
                <a:effectLst/>
                <a:latin typeface="+mn-lt"/>
                <a:ea typeface="+mn-ea"/>
                <a:cs typeface="+mn-cs"/>
              </a:rPr>
              <a:t>enforce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the</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law</a:t>
            </a:r>
            <a:r>
              <a:rPr lang="de-DE" sz="1300" b="0" i="0" u="none" strike="noStrike" kern="1200" dirty="0">
                <a:solidFill>
                  <a:schemeClr val="tx1"/>
                </a:solidFill>
                <a:effectLst/>
                <a:latin typeface="+mn-lt"/>
                <a:ea typeface="+mn-ea"/>
                <a:cs typeface="+mn-cs"/>
              </a:rPr>
              <a:t>, </a:t>
            </a:r>
            <a:r>
              <a:rPr lang="de-DE" sz="1300" b="0" i="0" u="none" strike="noStrike" kern="1200" dirty="0" err="1">
                <a:solidFill>
                  <a:schemeClr val="tx1"/>
                </a:solidFill>
                <a:effectLst/>
                <a:latin typeface="+mn-lt"/>
                <a:ea typeface="+mn-ea"/>
                <a:cs typeface="+mn-cs"/>
              </a:rPr>
              <a:t>and</a:t>
            </a:r>
            <a:r>
              <a:rPr lang="de-DE" sz="1300" b="0" i="0" u="none" strike="noStrike" kern="1200" dirty="0">
                <a:solidFill>
                  <a:schemeClr val="tx1"/>
                </a:solidFill>
                <a:effectLst/>
                <a:latin typeface="+mn-lt"/>
                <a:ea typeface="+mn-ea"/>
                <a:cs typeface="+mn-cs"/>
              </a:rPr>
              <a:t> </a:t>
            </a:r>
          </a:p>
          <a:p>
            <a:pPr marL="783595" lvl="1" indent="-285750">
              <a:buFont typeface="Arial" panose="020B0604020202020204" pitchFamily="34" charset="0"/>
              <a:buChar char="•"/>
            </a:pPr>
            <a:r>
              <a:rPr lang="de-DE" sz="1300" b="0" i="0" u="none" strike="noStrike" kern="1200" dirty="0" err="1">
                <a:solidFill>
                  <a:schemeClr val="tx1"/>
                </a:solidFill>
                <a:effectLst/>
                <a:latin typeface="+mn-lt"/>
                <a:ea typeface="+mn-ea"/>
                <a:cs typeface="+mn-cs"/>
              </a:rPr>
              <a:t>maintain</a:t>
            </a:r>
            <a:r>
              <a:rPr lang="de-DE" sz="1300" b="0" i="0" u="none" strike="noStrike" kern="1200" dirty="0">
                <a:solidFill>
                  <a:schemeClr val="tx1"/>
                </a:solidFill>
                <a:effectLst/>
                <a:latin typeface="+mn-lt"/>
                <a:ea typeface="+mn-ea"/>
                <a:cs typeface="+mn-cs"/>
              </a:rPr>
              <a:t> </a:t>
            </a:r>
            <a:r>
              <a:rPr lang="de-DE" sz="1300" b="0" i="0" u="none" strike="noStrike" kern="1200" dirty="0">
                <a:solidFill>
                  <a:schemeClr val="tx1"/>
                </a:solidFill>
                <a:effectLst/>
                <a:latin typeface="+mn-lt"/>
                <a:ea typeface="+mn-ea"/>
                <a:cs typeface="+mn-cs"/>
                <a:hlinkClick r:id="rId5" tooltip="Criminal justice"/>
              </a:rPr>
              <a:t>criminal justice</a:t>
            </a:r>
            <a:r>
              <a:rPr lang="de-DE" sz="1300" b="0" i="0" u="none" strike="noStrike" kern="1200" dirty="0">
                <a:solidFill>
                  <a:schemeClr val="tx1"/>
                </a:solidFill>
                <a:effectLst/>
                <a:latin typeface="+mn-lt"/>
                <a:ea typeface="+mn-ea"/>
                <a:cs typeface="+mn-cs"/>
              </a:rPr>
              <a:t>.</a:t>
            </a:r>
            <a:endParaRPr lang="de-DE" b="1" dirty="0"/>
          </a:p>
          <a:p>
            <a:pPr marL="285750" indent="-285750">
              <a:buFont typeface="Arial" panose="020B0604020202020204" pitchFamily="34" charset="0"/>
              <a:buChar char="•"/>
            </a:pPr>
            <a:r>
              <a:rPr lang="de-DE" b="1" dirty="0" err="1"/>
              <a:t>divided</a:t>
            </a:r>
            <a:r>
              <a:rPr lang="de-DE" dirty="0"/>
              <a:t> </a:t>
            </a:r>
            <a:r>
              <a:rPr lang="de-DE" dirty="0" err="1"/>
              <a:t>into</a:t>
            </a:r>
            <a:r>
              <a:rPr lang="de-DE" dirty="0"/>
              <a:t> 2 </a:t>
            </a:r>
            <a:r>
              <a:rPr lang="de-DE" dirty="0" err="1"/>
              <a:t>subtopics</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Talk </a:t>
            </a:r>
            <a:r>
              <a:rPr lang="de-DE" dirty="0" err="1"/>
              <a:t>briefly</a:t>
            </a:r>
            <a:r>
              <a:rPr lang="de-DE" dirty="0"/>
              <a:t> </a:t>
            </a:r>
            <a:r>
              <a:rPr lang="de-DE" dirty="0" err="1"/>
              <a:t>about</a:t>
            </a:r>
            <a:r>
              <a:rPr lang="de-DE" dirty="0"/>
              <a:t> </a:t>
            </a:r>
            <a:r>
              <a:rPr lang="de-DE" b="1" dirty="0"/>
              <a:t>Case </a:t>
            </a:r>
            <a:r>
              <a:rPr lang="de-DE" b="1" dirty="0" err="1"/>
              <a:t>Selection</a:t>
            </a:r>
            <a:endParaRPr lang="de-DE" b="1" dirty="0"/>
          </a:p>
          <a:p>
            <a:pPr marL="783595" lvl="1" indent="-285750">
              <a:buFont typeface="Arial" panose="020B0604020202020204" pitchFamily="34" charset="0"/>
              <a:buChar char="•"/>
            </a:pPr>
            <a:r>
              <a:rPr lang="de-DE" dirty="0"/>
              <a:t>After </a:t>
            </a:r>
            <a:r>
              <a:rPr lang="de-DE" dirty="0" err="1"/>
              <a:t>general</a:t>
            </a:r>
            <a:r>
              <a:rPr lang="de-DE" dirty="0"/>
              <a:t> </a:t>
            </a:r>
            <a:r>
              <a:rPr lang="de-DE" dirty="0" err="1"/>
              <a:t>research</a:t>
            </a:r>
            <a:r>
              <a:rPr lang="de-DE" dirty="0"/>
              <a:t>, -&gt; </a:t>
            </a:r>
            <a:r>
              <a:rPr lang="de-DE" b="1" dirty="0" err="1"/>
              <a:t>big</a:t>
            </a:r>
            <a:r>
              <a:rPr lang="de-DE" b="1" dirty="0"/>
              <a:t> </a:t>
            </a:r>
            <a:r>
              <a:rPr lang="de-DE" b="1" dirty="0" err="1"/>
              <a:t>names</a:t>
            </a:r>
            <a:r>
              <a:rPr lang="de-DE" b="1" dirty="0"/>
              <a:t> </a:t>
            </a:r>
            <a:r>
              <a:rPr lang="de-DE" b="1" dirty="0" err="1"/>
              <a:t>for</a:t>
            </a:r>
            <a:r>
              <a:rPr lang="de-DE" b="1" dirty="0"/>
              <a:t> </a:t>
            </a:r>
            <a:r>
              <a:rPr lang="de-DE" b="1" dirty="0" err="1"/>
              <a:t>crime</a:t>
            </a:r>
            <a:r>
              <a:rPr lang="de-DE" b="1" dirty="0"/>
              <a:t> </a:t>
            </a:r>
            <a:r>
              <a:rPr lang="de-DE" b="1" dirty="0" err="1"/>
              <a:t>prevention</a:t>
            </a:r>
            <a:r>
              <a:rPr lang="de-DE" b="1" dirty="0"/>
              <a:t> </a:t>
            </a:r>
            <a:r>
              <a:rPr lang="de-DE" b="1" dirty="0" err="1"/>
              <a:t>subtopics</a:t>
            </a:r>
            <a:r>
              <a:rPr lang="de-DE" b="1" dirty="0"/>
              <a:t> </a:t>
            </a:r>
            <a:r>
              <a:rPr lang="de-DE" dirty="0" err="1"/>
              <a:t>were</a:t>
            </a:r>
            <a:r>
              <a:rPr lang="de-DE" dirty="0"/>
              <a:t> </a:t>
            </a:r>
            <a:r>
              <a:rPr lang="de-DE" dirty="0" err="1"/>
              <a:t>found</a:t>
            </a:r>
            <a:endParaRPr lang="de-DE" dirty="0"/>
          </a:p>
          <a:p>
            <a:pPr marL="783595" lvl="1" indent="-285750">
              <a:buFont typeface="Arial" panose="020B0604020202020204" pitchFamily="34" charset="0"/>
              <a:buChar char="•"/>
            </a:pPr>
            <a:r>
              <a:rPr lang="de-DE" dirty="0" err="1"/>
              <a:t>For</a:t>
            </a:r>
            <a:r>
              <a:rPr lang="de-DE" dirty="0"/>
              <a:t> </a:t>
            </a:r>
            <a:r>
              <a:rPr lang="de-DE" dirty="0" err="1"/>
              <a:t>smaller</a:t>
            </a:r>
            <a:r>
              <a:rPr lang="de-DE" dirty="0"/>
              <a:t> </a:t>
            </a:r>
            <a:r>
              <a:rPr lang="de-DE" dirty="0" err="1"/>
              <a:t>cases</a:t>
            </a:r>
            <a:r>
              <a:rPr lang="de-DE" dirty="0"/>
              <a:t> </a:t>
            </a:r>
            <a:r>
              <a:rPr lang="de-DE" dirty="0" err="1"/>
              <a:t>hard</a:t>
            </a:r>
            <a:r>
              <a:rPr lang="de-DE" dirty="0"/>
              <a:t> </a:t>
            </a:r>
            <a:r>
              <a:rPr lang="de-DE" dirty="0" err="1"/>
              <a:t>to</a:t>
            </a:r>
            <a:r>
              <a:rPr lang="de-DE" dirty="0"/>
              <a:t> </a:t>
            </a:r>
            <a:r>
              <a:rPr lang="de-DE" dirty="0" err="1"/>
              <a:t>dig</a:t>
            </a:r>
            <a:r>
              <a:rPr lang="de-DE" dirty="0"/>
              <a:t> </a:t>
            </a:r>
            <a:r>
              <a:rPr lang="de-DE" dirty="0" err="1"/>
              <a:t>deeper</a:t>
            </a:r>
            <a:r>
              <a:rPr lang="de-DE" dirty="0"/>
              <a:t> </a:t>
            </a:r>
            <a:r>
              <a:rPr lang="de-DE" dirty="0" err="1"/>
              <a:t>and</a:t>
            </a:r>
            <a:r>
              <a:rPr lang="de-DE" dirty="0"/>
              <a:t> find not </a:t>
            </a:r>
            <a:r>
              <a:rPr lang="de-DE" dirty="0" err="1"/>
              <a:t>commercialized</a:t>
            </a:r>
            <a:r>
              <a:rPr lang="de-DE" dirty="0"/>
              <a:t> </a:t>
            </a:r>
            <a:r>
              <a:rPr lang="de-DE" dirty="0" err="1"/>
              <a:t>one‘s</a:t>
            </a:r>
            <a:r>
              <a:rPr lang="de-DE" dirty="0"/>
              <a:t> </a:t>
            </a:r>
            <a:r>
              <a:rPr lang="de-DE" dirty="0" err="1"/>
              <a:t>or</a:t>
            </a:r>
            <a:endParaRPr lang="de-DE" dirty="0"/>
          </a:p>
          <a:p>
            <a:pPr marL="783595" lvl="1" indent="-285750">
              <a:buFont typeface="Arial" panose="020B0604020202020204" pitchFamily="34" charset="0"/>
              <a:buChar char="•"/>
            </a:pPr>
            <a:r>
              <a:rPr lang="de-DE" dirty="0" err="1"/>
              <a:t>Which</a:t>
            </a:r>
            <a:r>
              <a:rPr lang="de-DE" dirty="0"/>
              <a:t> </a:t>
            </a:r>
            <a:r>
              <a:rPr lang="de-DE" dirty="0" err="1"/>
              <a:t>were</a:t>
            </a:r>
            <a:r>
              <a:rPr lang="de-DE" dirty="0"/>
              <a:t> not </a:t>
            </a:r>
            <a:r>
              <a:rPr lang="de-DE" dirty="0" err="1"/>
              <a:t>based</a:t>
            </a:r>
            <a:r>
              <a:rPr lang="de-DE" dirty="0"/>
              <a:t> on </a:t>
            </a:r>
            <a:r>
              <a:rPr lang="de-DE" dirty="0" err="1"/>
              <a:t>already</a:t>
            </a:r>
            <a:r>
              <a:rPr lang="de-DE" dirty="0"/>
              <a:t> </a:t>
            </a:r>
            <a:r>
              <a:rPr lang="de-DE" dirty="0" err="1"/>
              <a:t>found</a:t>
            </a:r>
            <a:r>
              <a:rPr lang="de-DE" dirty="0"/>
              <a:t> </a:t>
            </a:r>
            <a:r>
              <a:rPr lang="de-DE" dirty="0" err="1"/>
              <a:t>case</a:t>
            </a:r>
            <a:r>
              <a:rPr lang="de-DE"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3</a:t>
            </a:fld>
            <a:endParaRPr lang="de-DE"/>
          </a:p>
        </p:txBody>
      </p:sp>
    </p:spTree>
    <p:extLst>
      <p:ext uri="{BB962C8B-B14F-4D97-AF65-F5344CB8AC3E}">
        <p14:creationId xmlns:p14="http://schemas.microsoft.com/office/powerpoint/2010/main" val="36817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Framework </a:t>
            </a:r>
            <a:r>
              <a:rPr lang="de-DE" dirty="0" err="1"/>
              <a:t>creation</a:t>
            </a:r>
            <a:endParaRPr lang="de-DE" dirty="0"/>
          </a:p>
          <a:p>
            <a:pPr marL="285750" indent="-285750">
              <a:buFont typeface="Arial" panose="020B0604020202020204" pitchFamily="34" charset="0"/>
              <a:buChar char="•"/>
            </a:pPr>
            <a:r>
              <a:rPr lang="de-DE" dirty="0" err="1"/>
              <a:t>Abductive</a:t>
            </a:r>
            <a:r>
              <a:rPr lang="de-DE" dirty="0"/>
              <a:t> </a:t>
            </a:r>
            <a:r>
              <a:rPr lang="de-DE" dirty="0" err="1"/>
              <a:t>approach</a:t>
            </a:r>
            <a:r>
              <a:rPr lang="de-DE" dirty="0"/>
              <a:t> – </a:t>
            </a:r>
            <a:r>
              <a:rPr lang="de-DE" dirty="0" err="1"/>
              <a:t>combination</a:t>
            </a:r>
            <a:r>
              <a:rPr lang="de-DE" dirty="0"/>
              <a:t> </a:t>
            </a:r>
            <a:r>
              <a:rPr lang="de-DE" dirty="0" err="1"/>
              <a:t>of</a:t>
            </a:r>
            <a:r>
              <a:rPr lang="de-DE" dirty="0"/>
              <a:t> top-down </a:t>
            </a:r>
            <a:r>
              <a:rPr lang="de-DE" dirty="0" err="1"/>
              <a:t>and</a:t>
            </a:r>
            <a:r>
              <a:rPr lang="de-DE" dirty="0"/>
              <a:t> </a:t>
            </a:r>
            <a:r>
              <a:rPr lang="de-DE" dirty="0" err="1"/>
              <a:t>bottom-up</a:t>
            </a:r>
            <a:endParaRPr lang="de-DE" dirty="0"/>
          </a:p>
          <a:p>
            <a:pPr marL="285750" indent="-285750">
              <a:buFont typeface="Arial" panose="020B0604020202020204" pitchFamily="34" charset="0"/>
              <a:buChar char="•"/>
            </a:pPr>
            <a:r>
              <a:rPr lang="de-DE" dirty="0"/>
              <a:t>IBM </a:t>
            </a:r>
            <a:r>
              <a:rPr lang="de-DE" dirty="0" err="1"/>
              <a:t>as</a:t>
            </a:r>
            <a:r>
              <a:rPr lang="de-DE" dirty="0"/>
              <a:t> </a:t>
            </a:r>
            <a:r>
              <a:rPr lang="de-DE" dirty="0" err="1"/>
              <a:t>foundation</a:t>
            </a:r>
            <a:r>
              <a:rPr lang="de-DE" dirty="0"/>
              <a:t>, </a:t>
            </a:r>
            <a:r>
              <a:rPr lang="de-DE" dirty="0" err="1"/>
              <a:t>then</a:t>
            </a:r>
            <a:r>
              <a:rPr lang="de-DE" dirty="0"/>
              <a:t> </a:t>
            </a:r>
            <a:r>
              <a:rPr lang="de-DE" dirty="0" err="1"/>
              <a:t>mainly</a:t>
            </a:r>
            <a:r>
              <a:rPr lang="de-DE" dirty="0"/>
              <a:t> </a:t>
            </a:r>
            <a:r>
              <a:rPr lang="de-DE" dirty="0" err="1"/>
              <a:t>bottom-up</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Finalized</a:t>
            </a:r>
            <a:r>
              <a:rPr lang="de-DE" dirty="0"/>
              <a:t> </a:t>
            </a:r>
            <a:r>
              <a:rPr lang="de-DE" dirty="0" err="1"/>
              <a:t>framework</a:t>
            </a:r>
            <a:r>
              <a:rPr lang="de-DE" dirty="0"/>
              <a:t> </a:t>
            </a:r>
            <a:r>
              <a:rPr lang="de-DE" dirty="0" err="1"/>
              <a:t>consists</a:t>
            </a:r>
            <a:r>
              <a:rPr lang="de-DE" dirty="0"/>
              <a:t> </a:t>
            </a:r>
            <a:r>
              <a:rPr lang="de-DE" dirty="0" err="1"/>
              <a:t>of</a:t>
            </a:r>
            <a:r>
              <a:rPr lang="de-DE" dirty="0"/>
              <a:t> </a:t>
            </a:r>
            <a:r>
              <a:rPr lang="de-DE" b="1" dirty="0"/>
              <a:t>10 </a:t>
            </a:r>
            <a:r>
              <a:rPr lang="de-DE" b="1" dirty="0" err="1"/>
              <a:t>criteria</a:t>
            </a:r>
            <a:r>
              <a:rPr lang="de-DE" b="0" dirty="0"/>
              <a:t> – </a:t>
            </a:r>
            <a:r>
              <a:rPr lang="de-DE" b="0" dirty="0" err="1"/>
              <a:t>can</a:t>
            </a:r>
            <a:r>
              <a:rPr lang="de-DE" b="0" dirty="0"/>
              <a:t> </a:t>
            </a:r>
            <a:r>
              <a:rPr lang="de-DE" b="0" dirty="0" err="1"/>
              <a:t>be</a:t>
            </a:r>
            <a:r>
              <a:rPr lang="de-DE" b="0" dirty="0"/>
              <a:t> </a:t>
            </a:r>
            <a:r>
              <a:rPr lang="de-DE" b="0" dirty="0" err="1"/>
              <a:t>seen</a:t>
            </a:r>
            <a:r>
              <a:rPr lang="de-DE" b="0" dirty="0"/>
              <a:t> on </a:t>
            </a:r>
            <a:r>
              <a:rPr lang="de-DE" b="0" dirty="0" err="1"/>
              <a:t>slide</a:t>
            </a:r>
            <a:endParaRPr lang="de-DE" b="0" dirty="0"/>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r>
              <a:rPr lang="de-DE" b="0" dirty="0" err="1"/>
              <a:t>For</a:t>
            </a:r>
            <a:r>
              <a:rPr lang="de-DE" b="0" dirty="0"/>
              <a:t> </a:t>
            </a:r>
            <a:r>
              <a:rPr lang="de-DE" b="0" dirty="0" err="1"/>
              <a:t>purpose</a:t>
            </a:r>
            <a:r>
              <a:rPr lang="de-DE" b="0" dirty="0"/>
              <a:t> </a:t>
            </a:r>
            <a:r>
              <a:rPr lang="de-DE" b="0" dirty="0" err="1"/>
              <a:t>of</a:t>
            </a:r>
            <a:r>
              <a:rPr lang="de-DE" b="0" dirty="0"/>
              <a:t> </a:t>
            </a:r>
            <a:r>
              <a:rPr lang="de-DE" b="0" dirty="0" err="1"/>
              <a:t>this</a:t>
            </a:r>
            <a:r>
              <a:rPr lang="de-DE" b="0" dirty="0"/>
              <a:t> </a:t>
            </a:r>
            <a:r>
              <a:rPr lang="de-DE" b="0" dirty="0" err="1"/>
              <a:t>presentation</a:t>
            </a:r>
            <a:r>
              <a:rPr lang="de-DE" b="0" dirty="0"/>
              <a:t>, </a:t>
            </a:r>
            <a:r>
              <a:rPr lang="de-DE" b="0" dirty="0" err="1"/>
              <a:t>we‘ll</a:t>
            </a:r>
            <a:r>
              <a:rPr lang="de-DE" b="0" dirty="0"/>
              <a:t> </a:t>
            </a:r>
            <a:r>
              <a:rPr lang="de-DE" b="1" dirty="0"/>
              <a:t>not </a:t>
            </a:r>
            <a:r>
              <a:rPr lang="de-DE" b="0" dirty="0" err="1"/>
              <a:t>go</a:t>
            </a:r>
            <a:r>
              <a:rPr lang="de-DE" b="0" dirty="0"/>
              <a:t> </a:t>
            </a:r>
            <a:r>
              <a:rPr lang="de-DE" b="0" dirty="0" err="1"/>
              <a:t>through</a:t>
            </a:r>
            <a:r>
              <a:rPr lang="de-DE" b="0" dirty="0"/>
              <a:t> </a:t>
            </a:r>
            <a:r>
              <a:rPr lang="de-DE" b="0" dirty="0" err="1"/>
              <a:t>each</a:t>
            </a:r>
            <a:r>
              <a:rPr lang="de-DE" b="0" dirty="0"/>
              <a:t> </a:t>
            </a:r>
            <a:r>
              <a:rPr lang="de-DE" b="0" dirty="0" err="1"/>
              <a:t>single</a:t>
            </a:r>
            <a:r>
              <a:rPr lang="de-DE" b="0" dirty="0"/>
              <a:t> </a:t>
            </a:r>
            <a:r>
              <a:rPr lang="de-DE" b="0" dirty="0" err="1"/>
              <a:t>one</a:t>
            </a:r>
            <a:r>
              <a:rPr lang="de-DE" b="0" dirty="0"/>
              <a:t> </a:t>
            </a:r>
            <a:r>
              <a:rPr lang="de-DE" b="0" dirty="0" err="1"/>
              <a:t>for</a:t>
            </a:r>
            <a:r>
              <a:rPr lang="de-DE" b="0" dirty="0"/>
              <a:t> </a:t>
            </a:r>
            <a:r>
              <a:rPr lang="de-DE" b="0" dirty="0" err="1"/>
              <a:t>the</a:t>
            </a:r>
            <a:r>
              <a:rPr lang="de-DE" b="0" dirty="0"/>
              <a:t> </a:t>
            </a:r>
            <a:r>
              <a:rPr lang="de-DE" b="0" dirty="0" err="1"/>
              <a:t>cases</a:t>
            </a:r>
            <a:r>
              <a:rPr lang="de-DE" b="0" dirty="0"/>
              <a:t>, BUT</a:t>
            </a:r>
          </a:p>
          <a:p>
            <a:pPr marL="285750" indent="-285750">
              <a:buFont typeface="Arial" panose="020B0604020202020204" pitchFamily="34" charset="0"/>
              <a:buChar char="•"/>
            </a:pPr>
            <a:r>
              <a:rPr lang="de-DE" b="0" dirty="0"/>
              <a:t>Go </a:t>
            </a:r>
            <a:r>
              <a:rPr lang="de-DE" b="0" dirty="0" err="1"/>
              <a:t>through</a:t>
            </a:r>
            <a:r>
              <a:rPr lang="de-DE" b="0" dirty="0"/>
              <a:t> </a:t>
            </a:r>
            <a:r>
              <a:rPr lang="de-DE" b="0" dirty="0" err="1"/>
              <a:t>clustered</a:t>
            </a:r>
            <a:r>
              <a:rPr lang="de-DE" b="0" dirty="0"/>
              <a:t> </a:t>
            </a:r>
            <a:r>
              <a:rPr lang="de-DE" b="0" dirty="0" err="1"/>
              <a:t>approach</a:t>
            </a:r>
            <a:endParaRPr lang="de-DE" b="0" dirty="0"/>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r>
              <a:rPr lang="de-DE" b="1" u="sng" dirty="0"/>
              <a:t>1. Business &amp; </a:t>
            </a:r>
            <a:r>
              <a:rPr lang="de-DE" b="1" u="sng" dirty="0" err="1"/>
              <a:t>Industry</a:t>
            </a:r>
            <a:r>
              <a:rPr lang="de-DE" b="1" u="sng" dirty="0"/>
              <a:t> </a:t>
            </a:r>
            <a:r>
              <a:rPr lang="de-DE" b="1" u="sng" dirty="0" err="1"/>
              <a:t>related</a:t>
            </a:r>
            <a:r>
              <a:rPr lang="de-DE" b="1" u="sng" dirty="0"/>
              <a:t> </a:t>
            </a:r>
            <a:r>
              <a:rPr lang="de-DE" b="1" u="sng" dirty="0" err="1"/>
              <a:t>criteria</a:t>
            </a:r>
            <a:endParaRPr lang="de-DE" b="1" u="sng" dirty="0"/>
          </a:p>
          <a:p>
            <a:pPr marL="783595" lvl="1" indent="-285750">
              <a:buFont typeface="Arial" panose="020B0604020202020204" pitchFamily="34" charset="0"/>
              <a:buChar char="•"/>
            </a:pPr>
            <a:r>
              <a:rPr lang="de-DE" b="0" dirty="0" err="1"/>
              <a:t>What</a:t>
            </a:r>
            <a:r>
              <a:rPr lang="de-DE" b="0" dirty="0"/>
              <a:t> </a:t>
            </a:r>
            <a:r>
              <a:rPr lang="de-DE" b="0" dirty="0" err="1"/>
              <a:t>is</a:t>
            </a:r>
            <a:r>
              <a:rPr lang="de-DE" b="0" dirty="0"/>
              <a:t> </a:t>
            </a:r>
            <a:r>
              <a:rPr lang="de-DE" b="0" dirty="0" err="1"/>
              <a:t>the</a:t>
            </a:r>
            <a:r>
              <a:rPr lang="de-DE" b="0" dirty="0"/>
              <a:t> </a:t>
            </a:r>
            <a:r>
              <a:rPr lang="de-DE" b="0" dirty="0" err="1"/>
              <a:t>coal</a:t>
            </a:r>
            <a:r>
              <a:rPr lang="de-DE" b="0" dirty="0"/>
              <a:t> </a:t>
            </a:r>
            <a:r>
              <a:rPr lang="de-DE" b="0" dirty="0" err="1"/>
              <a:t>and</a:t>
            </a:r>
            <a:r>
              <a:rPr lang="de-DE" b="0" dirty="0"/>
              <a:t> </a:t>
            </a:r>
            <a:r>
              <a:rPr lang="de-DE" b="0" dirty="0" err="1"/>
              <a:t>business</a:t>
            </a:r>
            <a:r>
              <a:rPr lang="de-DE" b="0" dirty="0"/>
              <a:t> </a:t>
            </a:r>
            <a:r>
              <a:rPr lang="de-DE" b="0" dirty="0" err="1"/>
              <a:t>model</a:t>
            </a:r>
            <a:r>
              <a:rPr lang="de-DE" b="0" dirty="0"/>
              <a:t>?</a:t>
            </a:r>
          </a:p>
          <a:p>
            <a:pPr marL="783595" lvl="1" indent="-285750">
              <a:buFont typeface="Arial" panose="020B0604020202020204" pitchFamily="34" charset="0"/>
              <a:buChar char="•"/>
            </a:pPr>
            <a:r>
              <a:rPr lang="de-DE" b="0" dirty="0" err="1"/>
              <a:t>Is</a:t>
            </a:r>
            <a:r>
              <a:rPr lang="de-DE" b="0" dirty="0"/>
              <a:t> </a:t>
            </a:r>
            <a:r>
              <a:rPr lang="de-DE" b="0" dirty="0" err="1"/>
              <a:t>is</a:t>
            </a:r>
            <a:r>
              <a:rPr lang="de-DE" b="0" dirty="0"/>
              <a:t> </a:t>
            </a:r>
            <a:r>
              <a:rPr lang="de-DE" b="0" dirty="0" err="1"/>
              <a:t>already</a:t>
            </a:r>
            <a:r>
              <a:rPr lang="de-DE" b="0" dirty="0"/>
              <a:t> </a:t>
            </a:r>
            <a:r>
              <a:rPr lang="de-DE" b="0" dirty="0" err="1"/>
              <a:t>implemented</a:t>
            </a:r>
            <a:r>
              <a:rPr lang="de-DE" b="0" dirty="0"/>
              <a:t>, </a:t>
            </a:r>
            <a:r>
              <a:rPr lang="de-DE" b="0" dirty="0" err="1"/>
              <a:t>if</a:t>
            </a:r>
            <a:r>
              <a:rPr lang="de-DE" b="0" dirty="0"/>
              <a:t> </a:t>
            </a:r>
            <a:r>
              <a:rPr lang="de-DE" b="0" dirty="0" err="1"/>
              <a:t>yes</a:t>
            </a:r>
            <a:r>
              <a:rPr lang="de-DE" b="0" dirty="0"/>
              <a:t> </a:t>
            </a:r>
            <a:r>
              <a:rPr lang="de-DE" b="0" dirty="0" err="1"/>
              <a:t>where</a:t>
            </a:r>
            <a:r>
              <a:rPr lang="de-DE" b="0" dirty="0"/>
              <a:t>?</a:t>
            </a:r>
          </a:p>
          <a:p>
            <a:pPr marL="783595" lvl="1" indent="-285750">
              <a:buFont typeface="Arial" panose="020B0604020202020204" pitchFamily="34" charset="0"/>
              <a:buChar char="•"/>
            </a:pPr>
            <a:endParaRPr lang="de-DE" b="0" dirty="0"/>
          </a:p>
          <a:p>
            <a:pPr marL="285750" lvl="0" indent="-285750">
              <a:buFont typeface="Arial" panose="020B0604020202020204" pitchFamily="34" charset="0"/>
              <a:buChar char="•"/>
            </a:pPr>
            <a:r>
              <a:rPr lang="de-DE" b="1" u="sng" dirty="0"/>
              <a:t>2. Data &amp; </a:t>
            </a:r>
            <a:r>
              <a:rPr lang="de-DE" b="1" u="sng" dirty="0" err="1"/>
              <a:t>Algorighm</a:t>
            </a:r>
            <a:endParaRPr lang="de-DE" b="1" u="sng" dirty="0"/>
          </a:p>
          <a:p>
            <a:pPr marL="783595" lvl="1" indent="-285750">
              <a:buFont typeface="Arial" panose="020B0604020202020204" pitchFamily="34" charset="0"/>
              <a:buChar char="•"/>
            </a:pPr>
            <a:r>
              <a:rPr lang="de-DE" b="0" dirty="0" err="1"/>
              <a:t>What</a:t>
            </a:r>
            <a:r>
              <a:rPr lang="de-DE" b="0" dirty="0"/>
              <a:t> </a:t>
            </a:r>
            <a:r>
              <a:rPr lang="de-DE" b="0" dirty="0" err="1"/>
              <a:t>data</a:t>
            </a:r>
            <a:r>
              <a:rPr lang="de-DE" b="0" dirty="0"/>
              <a:t> </a:t>
            </a:r>
            <a:r>
              <a:rPr lang="de-DE" b="0" dirty="0" err="1"/>
              <a:t>is</a:t>
            </a:r>
            <a:r>
              <a:rPr lang="de-DE" b="0" dirty="0"/>
              <a:t> </a:t>
            </a:r>
            <a:r>
              <a:rPr lang="de-DE" b="0" dirty="0" err="1"/>
              <a:t>used</a:t>
            </a:r>
            <a:r>
              <a:rPr lang="de-DE" b="0" dirty="0"/>
              <a:t>?</a:t>
            </a:r>
          </a:p>
          <a:p>
            <a:pPr marL="783595" lvl="1" indent="-285750">
              <a:buFont typeface="Arial" panose="020B0604020202020204" pitchFamily="34" charset="0"/>
              <a:buChar char="•"/>
            </a:pPr>
            <a:r>
              <a:rPr lang="de-DE" b="0" dirty="0" err="1"/>
              <a:t>How</a:t>
            </a:r>
            <a:r>
              <a:rPr lang="de-DE" b="0" dirty="0"/>
              <a:t> </a:t>
            </a:r>
            <a:r>
              <a:rPr lang="de-DE" b="0" dirty="0" err="1"/>
              <a:t>does</a:t>
            </a:r>
            <a:r>
              <a:rPr lang="de-DE" b="0" dirty="0"/>
              <a:t> </a:t>
            </a:r>
            <a:r>
              <a:rPr lang="de-DE" b="0" dirty="0" err="1"/>
              <a:t>the</a:t>
            </a:r>
            <a:r>
              <a:rPr lang="de-DE" b="0" dirty="0"/>
              <a:t> </a:t>
            </a:r>
            <a:r>
              <a:rPr lang="de-DE" b="0" dirty="0" err="1"/>
              <a:t>user</a:t>
            </a:r>
            <a:r>
              <a:rPr lang="de-DE" b="0" dirty="0"/>
              <a:t> Interface </a:t>
            </a:r>
            <a:r>
              <a:rPr lang="de-DE" b="0" dirty="0" err="1"/>
              <a:t>look</a:t>
            </a:r>
            <a:r>
              <a:rPr lang="de-DE" b="0" dirty="0"/>
              <a:t> like?</a:t>
            </a:r>
          </a:p>
          <a:p>
            <a:pPr marL="783595" lvl="1" indent="-285750">
              <a:buFont typeface="Arial" panose="020B0604020202020204" pitchFamily="34" charset="0"/>
              <a:buChar char="•"/>
            </a:pPr>
            <a:endParaRPr lang="de-DE" b="0" dirty="0"/>
          </a:p>
          <a:p>
            <a:pPr marL="285750" lvl="0" indent="-285750">
              <a:buFont typeface="Arial" panose="020B0604020202020204" pitchFamily="34" charset="0"/>
              <a:buChar char="•"/>
            </a:pPr>
            <a:r>
              <a:rPr lang="de-DE" b="1" u="sng" dirty="0" err="1"/>
              <a:t>Lastly</a:t>
            </a:r>
            <a:r>
              <a:rPr lang="de-DE" b="1" u="sng" dirty="0"/>
              <a:t> 3. Evaluation &amp; Outlook</a:t>
            </a:r>
          </a:p>
          <a:p>
            <a:pPr marL="783595" lvl="1" indent="-285750">
              <a:buFont typeface="Arial" panose="020B0604020202020204" pitchFamily="34" charset="0"/>
              <a:buChar char="•"/>
            </a:pPr>
            <a:r>
              <a:rPr lang="de-DE" b="0" dirty="0" err="1"/>
              <a:t>Self-explanatory</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Goal: </a:t>
            </a:r>
            <a:r>
              <a:rPr lang="de-DE" dirty="0" err="1"/>
              <a:t>overall</a:t>
            </a:r>
            <a:r>
              <a:rPr lang="de-DE" dirty="0"/>
              <a:t> </a:t>
            </a:r>
            <a:r>
              <a:rPr lang="de-DE" dirty="0" err="1"/>
              <a:t>goal</a:t>
            </a:r>
            <a:r>
              <a:rPr lang="de-DE" dirty="0"/>
              <a:t> – find </a:t>
            </a:r>
            <a:r>
              <a:rPr lang="de-DE" dirty="0" err="1"/>
              <a:t>crimes</a:t>
            </a:r>
            <a:r>
              <a:rPr lang="de-DE" dirty="0"/>
              <a:t>, </a:t>
            </a:r>
            <a:r>
              <a:rPr lang="de-DE" dirty="0" err="1"/>
              <a:t>evaluate</a:t>
            </a:r>
            <a:r>
              <a:rPr lang="de-DE" dirty="0"/>
              <a:t> a </a:t>
            </a:r>
            <a:r>
              <a:rPr lang="de-DE" dirty="0" err="1"/>
              <a:t>criminal</a:t>
            </a:r>
            <a:endParaRPr lang="de-DE" dirty="0"/>
          </a:p>
          <a:p>
            <a:pPr marL="285750" indent="-285750">
              <a:buFont typeface="Arial" panose="020B0604020202020204" pitchFamily="34" charset="0"/>
              <a:buChar char="•"/>
            </a:pPr>
            <a:r>
              <a:rPr lang="de-DE" dirty="0"/>
              <a:t>Business </a:t>
            </a:r>
            <a:r>
              <a:rPr lang="de-DE" dirty="0" err="1"/>
              <a:t>model</a:t>
            </a:r>
            <a:r>
              <a:rPr lang="de-DE" dirty="0"/>
              <a:t> – </a:t>
            </a:r>
            <a:r>
              <a:rPr lang="de-DE" dirty="0" err="1"/>
              <a:t>is</a:t>
            </a:r>
            <a:r>
              <a:rPr lang="de-DE" dirty="0"/>
              <a:t> </a:t>
            </a:r>
            <a:r>
              <a:rPr lang="de-DE" dirty="0" err="1"/>
              <a:t>it</a:t>
            </a:r>
            <a:r>
              <a:rPr lang="de-DE" dirty="0"/>
              <a:t> </a:t>
            </a:r>
            <a:r>
              <a:rPr lang="de-DE" dirty="0" err="1"/>
              <a:t>governmental</a:t>
            </a:r>
            <a:r>
              <a:rPr lang="de-DE" dirty="0"/>
              <a:t>, </a:t>
            </a:r>
            <a:r>
              <a:rPr lang="de-DE" dirty="0" err="1"/>
              <a:t>how</a:t>
            </a:r>
            <a:r>
              <a:rPr lang="de-DE" dirty="0"/>
              <a:t> </a:t>
            </a:r>
            <a:r>
              <a:rPr lang="de-DE" dirty="0" err="1"/>
              <a:t>does</a:t>
            </a:r>
            <a:r>
              <a:rPr lang="de-DE" dirty="0"/>
              <a:t> </a:t>
            </a:r>
            <a:r>
              <a:rPr lang="de-DE" dirty="0" err="1"/>
              <a:t>the</a:t>
            </a:r>
            <a:r>
              <a:rPr lang="de-DE" dirty="0"/>
              <a:t> </a:t>
            </a:r>
            <a:r>
              <a:rPr lang="de-DE" dirty="0" err="1"/>
              <a:t>pricing</a:t>
            </a:r>
            <a:r>
              <a:rPr lang="de-DE" dirty="0"/>
              <a:t> </a:t>
            </a:r>
            <a:r>
              <a:rPr lang="de-DE" dirty="0" err="1"/>
              <a:t>work</a:t>
            </a:r>
            <a:endParaRPr lang="de-DE" dirty="0"/>
          </a:p>
          <a:p>
            <a:pPr marL="285750" indent="-285750">
              <a:buFont typeface="Arial" panose="020B0604020202020204" pitchFamily="34" charset="0"/>
              <a:buChar char="•"/>
            </a:pPr>
            <a:r>
              <a:rPr lang="de-DE" dirty="0" err="1"/>
              <a:t>Maturity</a:t>
            </a:r>
            <a:r>
              <a:rPr lang="de-DE" dirty="0"/>
              <a:t> </a:t>
            </a:r>
            <a:r>
              <a:rPr lang="de-DE" dirty="0" err="1"/>
              <a:t>stage</a:t>
            </a:r>
            <a:r>
              <a:rPr lang="de-DE" dirty="0"/>
              <a:t> – </a:t>
            </a:r>
            <a:r>
              <a:rPr lang="de-DE" dirty="0" err="1"/>
              <a:t>conceptual</a:t>
            </a:r>
            <a:r>
              <a:rPr lang="de-DE" dirty="0"/>
              <a:t> / experimental / operational / </a:t>
            </a:r>
            <a:r>
              <a:rPr lang="de-DE" dirty="0" err="1"/>
              <a:t>commercialized</a:t>
            </a:r>
            <a:endParaRPr lang="de-DE" dirty="0"/>
          </a:p>
          <a:p>
            <a:pPr marL="285750" indent="-285750">
              <a:buFont typeface="Arial" panose="020B0604020202020204" pitchFamily="34" charset="0"/>
              <a:buChar char="•"/>
            </a:pPr>
            <a:r>
              <a:rPr lang="de-DE" dirty="0"/>
              <a:t>Location </a:t>
            </a:r>
            <a:r>
              <a:rPr lang="de-DE" dirty="0" err="1"/>
              <a:t>of</a:t>
            </a:r>
            <a:r>
              <a:rPr lang="de-DE" dirty="0"/>
              <a:t> </a:t>
            </a:r>
            <a:r>
              <a:rPr lang="de-DE" dirty="0" err="1"/>
              <a:t>employment</a:t>
            </a:r>
            <a:r>
              <a:rPr lang="de-DE" dirty="0"/>
              <a:t> – </a:t>
            </a:r>
            <a:r>
              <a:rPr lang="de-DE" dirty="0" err="1"/>
              <a:t>Where</a:t>
            </a:r>
            <a:r>
              <a:rPr lang="de-DE" dirty="0"/>
              <a:t> </a:t>
            </a:r>
            <a:r>
              <a:rPr lang="de-DE" dirty="0" err="1"/>
              <a:t>is</a:t>
            </a:r>
            <a:r>
              <a:rPr lang="de-DE" dirty="0"/>
              <a:t> </a:t>
            </a:r>
            <a:r>
              <a:rPr lang="de-DE" dirty="0" err="1"/>
              <a:t>it</a:t>
            </a:r>
            <a:r>
              <a:rPr lang="de-DE" dirty="0"/>
              <a:t> </a:t>
            </a:r>
            <a:r>
              <a:rPr lang="de-DE" dirty="0" err="1"/>
              <a:t>employed</a:t>
            </a:r>
            <a:r>
              <a:rPr lang="de-DE" dirty="0"/>
              <a:t>? Who </a:t>
            </a:r>
            <a:r>
              <a:rPr lang="de-DE" dirty="0" err="1"/>
              <a:t>uses</a:t>
            </a:r>
            <a:r>
              <a:rPr lang="de-DE" dirty="0"/>
              <a:t> </a:t>
            </a:r>
            <a:r>
              <a:rPr lang="de-DE" dirty="0" err="1"/>
              <a:t>it</a:t>
            </a:r>
            <a:endParaRPr lang="de-DE" dirty="0"/>
          </a:p>
          <a:p>
            <a:pPr marL="285750" indent="-285750">
              <a:buFont typeface="Arial" panose="020B0604020202020204" pitchFamily="34" charset="0"/>
              <a:buChar char="•"/>
            </a:pPr>
            <a:r>
              <a:rPr lang="de-DE" dirty="0"/>
              <a:t>Design &amp; </a:t>
            </a:r>
            <a:r>
              <a:rPr lang="de-DE" dirty="0" err="1"/>
              <a:t>features</a:t>
            </a:r>
            <a:r>
              <a:rPr lang="de-DE" dirty="0"/>
              <a:t> – </a:t>
            </a:r>
            <a:r>
              <a:rPr lang="de-DE" dirty="0" err="1"/>
              <a:t>what</a:t>
            </a:r>
            <a:r>
              <a:rPr lang="de-DE" dirty="0"/>
              <a:t> </a:t>
            </a:r>
            <a:r>
              <a:rPr lang="de-DE" dirty="0" err="1"/>
              <a:t>model</a:t>
            </a:r>
            <a:r>
              <a:rPr lang="de-DE" dirty="0"/>
              <a:t> </a:t>
            </a:r>
            <a:r>
              <a:rPr lang="de-DE" dirty="0" err="1"/>
              <a:t>is</a:t>
            </a:r>
            <a:r>
              <a:rPr lang="de-DE" dirty="0"/>
              <a:t> </a:t>
            </a:r>
            <a:r>
              <a:rPr lang="de-DE" dirty="0" err="1"/>
              <a:t>used</a:t>
            </a:r>
            <a:r>
              <a:rPr lang="de-DE" dirty="0"/>
              <a:t>, </a:t>
            </a:r>
            <a:r>
              <a:rPr lang="de-DE" dirty="0" err="1"/>
              <a:t>how</a:t>
            </a:r>
            <a:r>
              <a:rPr lang="de-DE" dirty="0"/>
              <a:t> </a:t>
            </a:r>
            <a:r>
              <a:rPr lang="de-DE" dirty="0" err="1"/>
              <a:t>does</a:t>
            </a:r>
            <a:r>
              <a:rPr lang="de-DE" dirty="0"/>
              <a:t> </a:t>
            </a:r>
            <a:r>
              <a:rPr lang="de-DE" dirty="0" err="1"/>
              <a:t>the</a:t>
            </a:r>
            <a:r>
              <a:rPr lang="de-DE" dirty="0"/>
              <a:t> </a:t>
            </a:r>
            <a:r>
              <a:rPr lang="de-DE" dirty="0" err="1"/>
              <a:t>algorithm</a:t>
            </a:r>
            <a:r>
              <a:rPr lang="de-DE" dirty="0"/>
              <a:t> </a:t>
            </a:r>
            <a:r>
              <a:rPr lang="de-DE" dirty="0" err="1"/>
              <a:t>work</a:t>
            </a:r>
            <a:endParaRPr lang="de-DE" dirty="0"/>
          </a:p>
          <a:p>
            <a:pPr marL="285750" indent="-285750">
              <a:buFont typeface="Arial" panose="020B0604020202020204" pitchFamily="34" charset="0"/>
              <a:buChar char="•"/>
            </a:pPr>
            <a:r>
              <a:rPr lang="de-DE" dirty="0"/>
              <a:t>Input &amp; </a:t>
            </a:r>
            <a:r>
              <a:rPr lang="de-DE" dirty="0" err="1"/>
              <a:t>output</a:t>
            </a:r>
            <a:r>
              <a:rPr lang="de-DE" dirty="0"/>
              <a:t> – </a:t>
            </a:r>
            <a:r>
              <a:rPr lang="de-DE" dirty="0" err="1"/>
              <a:t>selfexplanatory</a:t>
            </a:r>
            <a:r>
              <a:rPr lang="de-DE" dirty="0"/>
              <a:t>, incl. User </a:t>
            </a:r>
            <a:r>
              <a:rPr lang="de-DE" dirty="0" err="1"/>
              <a:t>interface</a:t>
            </a:r>
            <a:r>
              <a:rPr lang="de-DE" dirty="0"/>
              <a:t>, </a:t>
            </a:r>
            <a:r>
              <a:rPr lang="de-DE" dirty="0" err="1"/>
              <a:t>interpretation</a:t>
            </a:r>
            <a:r>
              <a:rPr lang="de-DE" dirty="0"/>
              <a:t> </a:t>
            </a:r>
            <a:r>
              <a:rPr lang="de-DE" dirty="0" err="1"/>
              <a:t>of</a:t>
            </a:r>
            <a:r>
              <a:rPr lang="de-DE" dirty="0"/>
              <a:t> </a:t>
            </a:r>
            <a:r>
              <a:rPr lang="de-DE" dirty="0" err="1"/>
              <a:t>output</a:t>
            </a:r>
            <a:endParaRPr lang="de-DE" dirty="0"/>
          </a:p>
          <a:p>
            <a:pPr marL="285750" indent="-285750">
              <a:buFont typeface="Arial" panose="020B0604020202020204" pitchFamily="34" charset="0"/>
              <a:buChar char="•"/>
            </a:pPr>
            <a:r>
              <a:rPr lang="de-DE" dirty="0" err="1"/>
              <a:t>Effectiveness</a:t>
            </a:r>
            <a:r>
              <a:rPr lang="de-DE" dirty="0"/>
              <a:t> &amp; Efficiency – </a:t>
            </a:r>
            <a:r>
              <a:rPr lang="de-DE" dirty="0" err="1"/>
              <a:t>how</a:t>
            </a:r>
            <a:r>
              <a:rPr lang="de-DE" dirty="0"/>
              <a:t> </a:t>
            </a:r>
            <a:r>
              <a:rPr lang="de-DE" dirty="0" err="1"/>
              <a:t>does</a:t>
            </a:r>
            <a:r>
              <a:rPr lang="de-DE" dirty="0"/>
              <a:t> </a:t>
            </a:r>
            <a:r>
              <a:rPr lang="de-DE" dirty="0" err="1"/>
              <a:t>it</a:t>
            </a:r>
            <a:r>
              <a:rPr lang="de-DE" dirty="0"/>
              <a:t> </a:t>
            </a:r>
            <a:r>
              <a:rPr lang="de-DE" dirty="0" err="1"/>
              <a:t>perform</a:t>
            </a:r>
            <a:r>
              <a:rPr lang="de-DE" dirty="0"/>
              <a:t>, </a:t>
            </a:r>
            <a:r>
              <a:rPr lang="de-DE" dirty="0" err="1"/>
              <a:t>results</a:t>
            </a:r>
            <a:r>
              <a:rPr lang="de-DE" dirty="0"/>
              <a:t> </a:t>
            </a:r>
            <a:r>
              <a:rPr lang="de-DE" dirty="0" err="1"/>
              <a:t>from</a:t>
            </a:r>
            <a:r>
              <a:rPr lang="de-DE" dirty="0"/>
              <a:t> </a:t>
            </a:r>
            <a:r>
              <a:rPr lang="de-DE" dirty="0" err="1"/>
              <a:t>experiments</a:t>
            </a:r>
            <a:endParaRPr lang="de-DE" dirty="0"/>
          </a:p>
          <a:p>
            <a:pPr marL="285750" indent="-285750">
              <a:buFont typeface="Arial" panose="020B0604020202020204" pitchFamily="34" charset="0"/>
              <a:buChar char="•"/>
            </a:pPr>
            <a:r>
              <a:rPr lang="de-DE" dirty="0" err="1"/>
              <a:t>Remarks</a:t>
            </a:r>
            <a:r>
              <a:rPr lang="de-DE" dirty="0"/>
              <a:t> – </a:t>
            </a:r>
            <a:r>
              <a:rPr lang="de-DE" dirty="0" err="1"/>
              <a:t>reflection</a:t>
            </a:r>
            <a:r>
              <a:rPr lang="de-DE" dirty="0"/>
              <a:t>, </a:t>
            </a:r>
            <a:r>
              <a:rPr lang="de-DE" dirty="0" err="1"/>
              <a:t>drawbacks</a:t>
            </a:r>
            <a:r>
              <a:rPr lang="de-DE" dirty="0"/>
              <a:t>, </a:t>
            </a:r>
            <a:r>
              <a:rPr lang="de-DE" dirty="0" err="1"/>
              <a:t>criticism</a:t>
            </a:r>
            <a:r>
              <a:rPr lang="de-DE" dirty="0"/>
              <a:t>, </a:t>
            </a:r>
            <a:r>
              <a:rPr lang="de-DE" dirty="0" err="1"/>
              <a:t>transparency</a:t>
            </a:r>
            <a:endParaRPr lang="de-DE" dirty="0"/>
          </a:p>
          <a:p>
            <a:pPr marL="285750" indent="-285750">
              <a:buFont typeface="Arial" panose="020B0604020202020204" pitchFamily="34" charset="0"/>
              <a:buChar char="•"/>
            </a:pPr>
            <a:r>
              <a:rPr lang="de-DE" dirty="0"/>
              <a:t>Future Outlook – </a:t>
            </a:r>
            <a:r>
              <a:rPr lang="de-DE" dirty="0" err="1"/>
              <a:t>possibility</a:t>
            </a:r>
            <a:r>
              <a:rPr lang="de-DE" dirty="0"/>
              <a:t> </a:t>
            </a:r>
            <a:r>
              <a:rPr lang="de-DE" dirty="0" err="1"/>
              <a:t>of</a:t>
            </a:r>
            <a:r>
              <a:rPr lang="de-DE" dirty="0"/>
              <a:t> </a:t>
            </a:r>
            <a:r>
              <a:rPr lang="de-DE" dirty="0" err="1"/>
              <a:t>developtent</a:t>
            </a:r>
            <a:r>
              <a:rPr lang="de-DE" dirty="0"/>
              <a:t> </a:t>
            </a:r>
            <a:r>
              <a:rPr lang="de-DE" dirty="0" err="1"/>
              <a:t>or</a:t>
            </a:r>
            <a:r>
              <a:rPr lang="de-DE" dirty="0"/>
              <a:t> </a:t>
            </a:r>
            <a:r>
              <a:rPr lang="de-DE" dirty="0" err="1"/>
              <a:t>adoption</a:t>
            </a:r>
            <a:r>
              <a:rPr lang="de-DE" dirty="0"/>
              <a:t> in </a:t>
            </a:r>
            <a:r>
              <a:rPr lang="de-DE" dirty="0" err="1"/>
              <a:t>other</a:t>
            </a:r>
            <a:r>
              <a:rPr lang="de-DE" dirty="0"/>
              <a:t> </a:t>
            </a:r>
            <a:r>
              <a:rPr lang="de-DE" dirty="0" err="1"/>
              <a:t>areas</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4</a:t>
            </a:fld>
            <a:endParaRPr lang="de-DE"/>
          </a:p>
        </p:txBody>
      </p:sp>
    </p:spTree>
    <p:extLst>
      <p:ext uri="{BB962C8B-B14F-4D97-AF65-F5344CB8AC3E}">
        <p14:creationId xmlns:p14="http://schemas.microsoft.com/office/powerpoint/2010/main" val="198815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dirty="0"/>
              <a:t>Quote </a:t>
            </a:r>
            <a:r>
              <a:rPr lang="de-DE" dirty="0" err="1"/>
              <a:t>for</a:t>
            </a:r>
            <a:r>
              <a:rPr lang="de-DE" dirty="0"/>
              <a:t> </a:t>
            </a:r>
            <a:r>
              <a:rPr lang="de-DE" dirty="0" err="1"/>
              <a:t>Risk</a:t>
            </a:r>
            <a:r>
              <a:rPr lang="de-DE" dirty="0"/>
              <a:t> Assessment, </a:t>
            </a:r>
            <a:r>
              <a:rPr lang="de-DE" dirty="0" err="1"/>
              <a:t>whether</a:t>
            </a:r>
            <a:r>
              <a:rPr lang="de-DE" dirty="0"/>
              <a:t> a </a:t>
            </a:r>
            <a:r>
              <a:rPr lang="de-DE" dirty="0" err="1"/>
              <a:t>criminal</a:t>
            </a:r>
            <a:r>
              <a:rPr lang="de-DE" dirty="0"/>
              <a:t> </a:t>
            </a:r>
            <a:r>
              <a:rPr lang="de-DE" dirty="0" err="1"/>
              <a:t>is</a:t>
            </a:r>
            <a:r>
              <a:rPr lang="de-DE" dirty="0"/>
              <a:t> </a:t>
            </a:r>
            <a:r>
              <a:rPr lang="de-DE" b="1" dirty="0" err="1"/>
              <a:t>likely</a:t>
            </a:r>
            <a:r>
              <a:rPr lang="de-DE" b="1" dirty="0"/>
              <a:t> </a:t>
            </a:r>
            <a:r>
              <a:rPr lang="de-DE" b="1" dirty="0" err="1"/>
              <a:t>to</a:t>
            </a:r>
            <a:r>
              <a:rPr lang="de-DE" b="1" dirty="0"/>
              <a:t> </a:t>
            </a:r>
            <a:r>
              <a:rPr lang="de-DE" b="1" dirty="0" err="1"/>
              <a:t>commit</a:t>
            </a:r>
            <a:r>
              <a:rPr lang="de-DE" b="1" dirty="0"/>
              <a:t> </a:t>
            </a:r>
            <a:r>
              <a:rPr lang="de-DE" b="1" dirty="0" err="1"/>
              <a:t>another</a:t>
            </a:r>
            <a:r>
              <a:rPr lang="de-DE" b="1" dirty="0"/>
              <a:t> </a:t>
            </a:r>
            <a:r>
              <a:rPr lang="de-DE" b="1" dirty="0" err="1"/>
              <a:t>crime</a:t>
            </a:r>
            <a:endParaRPr lang="de-DE" b="1" dirty="0"/>
          </a:p>
          <a:p>
            <a:pPr marL="285750" indent="-285750">
              <a:buFont typeface="Arial" panose="020B0604020202020204" pitchFamily="34" charset="0"/>
              <a:buChar char="•"/>
            </a:pPr>
            <a:r>
              <a:rPr lang="de-DE" b="1" dirty="0" err="1"/>
              <a:t>Usually</a:t>
            </a:r>
            <a:r>
              <a:rPr lang="de-DE" b="1" dirty="0"/>
              <a:t> </a:t>
            </a:r>
            <a:r>
              <a:rPr lang="de-DE" b="1" dirty="0" err="1"/>
              <a:t>works</a:t>
            </a:r>
            <a:r>
              <a:rPr lang="de-DE" b="1" dirty="0"/>
              <a:t> like </a:t>
            </a:r>
            <a:r>
              <a:rPr lang="de-DE" b="1" dirty="0" err="1"/>
              <a:t>this</a:t>
            </a:r>
            <a:r>
              <a:rPr lang="de-DE" b="1" dirty="0"/>
              <a:t>:</a:t>
            </a:r>
          </a:p>
          <a:p>
            <a:pPr marL="783595" lvl="1" indent="-285750">
              <a:buFont typeface="Arial" panose="020B0604020202020204" pitchFamily="34" charset="0"/>
              <a:buChar char="•"/>
            </a:pPr>
            <a:r>
              <a:rPr lang="de-DE" b="0" dirty="0"/>
              <a:t>Feed </a:t>
            </a:r>
            <a:r>
              <a:rPr lang="de-DE" b="0" dirty="0" err="1"/>
              <a:t>information</a:t>
            </a:r>
            <a:r>
              <a:rPr lang="de-DE" b="0" dirty="0"/>
              <a:t> </a:t>
            </a:r>
            <a:r>
              <a:rPr lang="de-DE" b="0" dirty="0" err="1"/>
              <a:t>into</a:t>
            </a:r>
            <a:r>
              <a:rPr lang="de-DE" b="0" dirty="0"/>
              <a:t> </a:t>
            </a:r>
            <a:r>
              <a:rPr lang="de-DE" b="0" dirty="0" err="1"/>
              <a:t>the</a:t>
            </a:r>
            <a:r>
              <a:rPr lang="de-DE" b="0" dirty="0"/>
              <a:t> </a:t>
            </a:r>
            <a:r>
              <a:rPr lang="de-DE" b="0" dirty="0" err="1"/>
              <a:t>tool</a:t>
            </a:r>
            <a:endParaRPr lang="de-DE" b="0" dirty="0"/>
          </a:p>
          <a:p>
            <a:pPr marL="783595" lvl="1" indent="-285750">
              <a:buFont typeface="Arial" panose="020B0604020202020204" pitchFamily="34" charset="0"/>
              <a:buChar char="•"/>
            </a:pPr>
            <a:r>
              <a:rPr lang="de-DE" b="0" dirty="0"/>
              <a:t>Output a </a:t>
            </a:r>
            <a:r>
              <a:rPr lang="de-DE" b="0" dirty="0" err="1"/>
              <a:t>scale</a:t>
            </a:r>
            <a:r>
              <a:rPr lang="de-DE" b="0" dirty="0"/>
              <a:t>, </a:t>
            </a:r>
            <a:r>
              <a:rPr lang="de-DE" b="0" dirty="0" err="1"/>
              <a:t>if</a:t>
            </a:r>
            <a:r>
              <a:rPr lang="de-DE" b="0" dirty="0"/>
              <a:t> high </a:t>
            </a:r>
            <a:r>
              <a:rPr lang="de-DE" b="0" dirty="0" err="1"/>
              <a:t>someone</a:t>
            </a:r>
            <a:r>
              <a:rPr lang="de-DE" b="0" dirty="0"/>
              <a:t> </a:t>
            </a:r>
            <a:r>
              <a:rPr lang="de-DE" b="0" dirty="0" err="1"/>
              <a:t>should</a:t>
            </a:r>
            <a:r>
              <a:rPr lang="de-DE" b="0" dirty="0"/>
              <a:t> not </a:t>
            </a:r>
            <a:r>
              <a:rPr lang="de-DE" b="0" dirty="0" err="1"/>
              <a:t>be</a:t>
            </a:r>
            <a:r>
              <a:rPr lang="de-DE" b="0" dirty="0"/>
              <a:t> </a:t>
            </a:r>
            <a:r>
              <a:rPr lang="de-DE" b="0" dirty="0" err="1"/>
              <a:t>released</a:t>
            </a:r>
            <a:endParaRPr lang="de-DE" b="0"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3 </a:t>
            </a:r>
            <a:r>
              <a:rPr lang="de-DE" dirty="0" err="1"/>
              <a:t>main</a:t>
            </a:r>
            <a:r>
              <a:rPr lang="de-DE" dirty="0"/>
              <a:t> </a:t>
            </a:r>
            <a:r>
              <a:rPr lang="de-DE" dirty="0" err="1"/>
              <a:t>areas</a:t>
            </a:r>
            <a:endParaRPr lang="de-DE" dirty="0"/>
          </a:p>
          <a:p>
            <a:pPr marL="783595" lvl="1" indent="-285750">
              <a:buFont typeface="Arial" panose="020B0604020202020204" pitchFamily="34" charset="0"/>
              <a:buChar char="•"/>
            </a:pPr>
            <a:r>
              <a:rPr lang="de-DE" dirty="0" err="1"/>
              <a:t>Pretrial</a:t>
            </a:r>
            <a:r>
              <a:rPr lang="de-DE" dirty="0"/>
              <a:t> (</a:t>
            </a:r>
            <a:r>
              <a:rPr lang="de-DE" dirty="0" err="1"/>
              <a:t>When</a:t>
            </a:r>
            <a:r>
              <a:rPr lang="de-DE" dirty="0"/>
              <a:t> </a:t>
            </a:r>
            <a:r>
              <a:rPr lang="de-DE" dirty="0" err="1"/>
              <a:t>someone</a:t>
            </a:r>
            <a:r>
              <a:rPr lang="de-DE" dirty="0"/>
              <a:t> was </a:t>
            </a:r>
            <a:r>
              <a:rPr lang="de-DE" dirty="0" err="1"/>
              <a:t>arrested</a:t>
            </a:r>
            <a:r>
              <a:rPr lang="de-DE" dirty="0"/>
              <a:t> </a:t>
            </a:r>
            <a:r>
              <a:rPr lang="de-DE" dirty="0" err="1"/>
              <a:t>or</a:t>
            </a:r>
            <a:r>
              <a:rPr lang="de-DE" dirty="0"/>
              <a:t> </a:t>
            </a:r>
            <a:r>
              <a:rPr lang="de-DE" dirty="0" err="1"/>
              <a:t>waiting</a:t>
            </a:r>
            <a:r>
              <a:rPr lang="de-DE" dirty="0"/>
              <a:t> </a:t>
            </a:r>
            <a:r>
              <a:rPr lang="de-DE" dirty="0" err="1"/>
              <a:t>for</a:t>
            </a:r>
            <a:r>
              <a:rPr lang="de-DE" dirty="0"/>
              <a:t> </a:t>
            </a:r>
            <a:r>
              <a:rPr lang="de-DE" dirty="0" err="1"/>
              <a:t>his</a:t>
            </a:r>
            <a:r>
              <a:rPr lang="de-DE" dirty="0"/>
              <a:t> </a:t>
            </a:r>
            <a:r>
              <a:rPr lang="de-DE" dirty="0" err="1"/>
              <a:t>trial</a:t>
            </a:r>
            <a:r>
              <a:rPr lang="de-DE" dirty="0"/>
              <a:t> in </a:t>
            </a:r>
            <a:r>
              <a:rPr lang="de-DE" dirty="0" err="1"/>
              <a:t>court</a:t>
            </a:r>
            <a:r>
              <a:rPr lang="de-DE" dirty="0"/>
              <a:t> - </a:t>
            </a:r>
            <a:r>
              <a:rPr lang="de-DE" dirty="0" err="1"/>
              <a:t>decision</a:t>
            </a:r>
            <a:r>
              <a:rPr lang="de-DE" dirty="0"/>
              <a:t> </a:t>
            </a:r>
            <a:r>
              <a:rPr lang="de-DE" dirty="0" err="1"/>
              <a:t>if</a:t>
            </a:r>
            <a:r>
              <a:rPr lang="de-DE" dirty="0"/>
              <a:t> </a:t>
            </a:r>
            <a:r>
              <a:rPr lang="de-DE" dirty="0" err="1"/>
              <a:t>someone</a:t>
            </a:r>
            <a:r>
              <a:rPr lang="de-DE" dirty="0"/>
              <a:t> </a:t>
            </a:r>
            <a:r>
              <a:rPr lang="de-DE" dirty="0" err="1"/>
              <a:t>should</a:t>
            </a:r>
            <a:r>
              <a:rPr lang="de-DE" dirty="0"/>
              <a:t> </a:t>
            </a:r>
            <a:r>
              <a:rPr lang="de-DE" dirty="0" err="1"/>
              <a:t>be</a:t>
            </a:r>
            <a:r>
              <a:rPr lang="de-DE" dirty="0"/>
              <a:t> </a:t>
            </a:r>
            <a:r>
              <a:rPr lang="de-DE" dirty="0" err="1"/>
              <a:t>bailed</a:t>
            </a:r>
            <a:r>
              <a:rPr lang="de-DE" dirty="0"/>
              <a:t> off)</a:t>
            </a:r>
          </a:p>
          <a:p>
            <a:pPr marL="783595"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err="1"/>
              <a:t>Sentencing</a:t>
            </a:r>
            <a:r>
              <a:rPr lang="de-DE" dirty="0"/>
              <a:t> (</a:t>
            </a:r>
            <a:r>
              <a:rPr lang="de-DE" dirty="0" err="1"/>
              <a:t>helping</a:t>
            </a:r>
            <a:r>
              <a:rPr lang="de-DE" dirty="0"/>
              <a:t> </a:t>
            </a:r>
            <a:r>
              <a:rPr lang="de-DE" dirty="0" err="1"/>
              <a:t>judge</a:t>
            </a:r>
            <a:r>
              <a:rPr lang="de-DE" dirty="0"/>
              <a:t> in </a:t>
            </a:r>
            <a:r>
              <a:rPr lang="de-DE" dirty="0" err="1"/>
              <a:t>court</a:t>
            </a:r>
            <a:r>
              <a:rPr lang="de-DE" dirty="0"/>
              <a:t> </a:t>
            </a:r>
            <a:r>
              <a:rPr lang="de-DE" sz="1300" kern="1200" dirty="0" err="1">
                <a:solidFill>
                  <a:schemeClr val="tx1"/>
                </a:solidFill>
                <a:effectLst/>
                <a:latin typeface="+mn-lt"/>
                <a:ea typeface="+mn-ea"/>
                <a:cs typeface="+mn-cs"/>
              </a:rPr>
              <a:t>incarcerated</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or</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placed</a:t>
            </a:r>
            <a:r>
              <a:rPr lang="de-DE" sz="1300" kern="1200" dirty="0">
                <a:solidFill>
                  <a:schemeClr val="tx1"/>
                </a:solidFill>
                <a:effectLst/>
                <a:latin typeface="+mn-lt"/>
                <a:ea typeface="+mn-ea"/>
                <a:cs typeface="+mn-cs"/>
              </a:rPr>
              <a:t> on </a:t>
            </a:r>
            <a:r>
              <a:rPr lang="de-DE" sz="1300" kern="1200" dirty="0" err="1">
                <a:solidFill>
                  <a:schemeClr val="tx1"/>
                </a:solidFill>
                <a:effectLst/>
                <a:latin typeface="+mn-lt"/>
                <a:ea typeface="+mn-ea"/>
                <a:cs typeface="+mn-cs"/>
              </a:rPr>
              <a:t>community</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supervision</a:t>
            </a:r>
            <a:r>
              <a:rPr lang="de-DE" dirty="0"/>
              <a:t>)</a:t>
            </a:r>
          </a:p>
          <a:p>
            <a:pPr marL="783595"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Rehabilitation (</a:t>
            </a:r>
            <a:r>
              <a:rPr lang="de-DE" dirty="0" err="1"/>
              <a:t>place</a:t>
            </a:r>
            <a:r>
              <a:rPr lang="de-DE" dirty="0"/>
              <a:t> </a:t>
            </a:r>
            <a:r>
              <a:rPr lang="de-DE" dirty="0" err="1"/>
              <a:t>incarcerated</a:t>
            </a:r>
            <a:r>
              <a:rPr lang="de-DE" dirty="0"/>
              <a:t> </a:t>
            </a:r>
            <a:r>
              <a:rPr lang="de-DE" dirty="0" err="1"/>
              <a:t>inmates</a:t>
            </a:r>
            <a:r>
              <a:rPr lang="de-DE" dirty="0"/>
              <a:t> in rehabilitative </a:t>
            </a:r>
            <a:r>
              <a:rPr lang="de-DE" dirty="0" err="1"/>
              <a:t>programs</a:t>
            </a:r>
            <a:r>
              <a:rPr lang="de-DE" dirty="0"/>
              <a:t> – </a:t>
            </a:r>
            <a:r>
              <a:rPr lang="de-DE" dirty="0" err="1"/>
              <a:t>avoid</a:t>
            </a:r>
            <a:r>
              <a:rPr lang="de-DE" dirty="0"/>
              <a:t> </a:t>
            </a:r>
            <a:r>
              <a:rPr lang="de-DE" dirty="0" err="1"/>
              <a:t>overcrowded</a:t>
            </a:r>
            <a:r>
              <a:rPr lang="de-DE" dirty="0"/>
              <a:t> </a:t>
            </a:r>
            <a:r>
              <a:rPr lang="de-DE" dirty="0" err="1"/>
              <a:t>prisons</a:t>
            </a:r>
            <a:r>
              <a:rPr lang="de-DE" dirty="0"/>
              <a:t>)</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dirty="0"/>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3 </a:t>
            </a:r>
            <a:r>
              <a:rPr lang="de-DE" dirty="0" err="1"/>
              <a:t>key</a:t>
            </a:r>
            <a:r>
              <a:rPr lang="de-DE" dirty="0"/>
              <a:t> </a:t>
            </a:r>
            <a:r>
              <a:rPr lang="de-DE" dirty="0" err="1"/>
              <a:t>players</a:t>
            </a:r>
            <a:r>
              <a:rPr lang="de-DE" dirty="0"/>
              <a:t> – </a:t>
            </a:r>
            <a:r>
              <a:rPr lang="de-DE" dirty="0" err="1"/>
              <a:t>other</a:t>
            </a:r>
            <a:r>
              <a:rPr lang="de-DE" dirty="0"/>
              <a:t> </a:t>
            </a:r>
            <a:r>
              <a:rPr lang="de-DE" dirty="0" err="1"/>
              <a:t>are</a:t>
            </a:r>
            <a:r>
              <a:rPr lang="de-DE" dirty="0"/>
              <a:t> </a:t>
            </a:r>
            <a:r>
              <a:rPr lang="de-DE" dirty="0" err="1"/>
              <a:t>often</a:t>
            </a:r>
            <a:r>
              <a:rPr lang="de-DE" dirty="0"/>
              <a:t> just </a:t>
            </a:r>
            <a:r>
              <a:rPr lang="de-DE" dirty="0" err="1"/>
              <a:t>adapted</a:t>
            </a:r>
            <a:r>
              <a:rPr lang="de-DE" dirty="0"/>
              <a:t> </a:t>
            </a:r>
            <a:r>
              <a:rPr lang="de-DE" dirty="0" err="1"/>
              <a:t>versions</a:t>
            </a:r>
            <a:endParaRPr lang="de-DE" dirty="0"/>
          </a:p>
          <a:p>
            <a:pPr marL="783595"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COMPAS </a:t>
            </a:r>
            <a:r>
              <a:rPr lang="de-DE" dirty="0" err="1"/>
              <a:t>from</a:t>
            </a:r>
            <a:r>
              <a:rPr lang="de-DE" dirty="0"/>
              <a:t> </a:t>
            </a:r>
            <a:r>
              <a:rPr lang="de-DE" dirty="0" err="1"/>
              <a:t>Northpoint</a:t>
            </a:r>
            <a:endParaRPr lang="de-DE" dirty="0"/>
          </a:p>
          <a:p>
            <a:pPr marL="783595"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LSI – Multi-</a:t>
            </a:r>
            <a:r>
              <a:rPr lang="de-DE" dirty="0" err="1"/>
              <a:t>Health</a:t>
            </a:r>
            <a:r>
              <a:rPr lang="de-DE" dirty="0"/>
              <a:t> </a:t>
            </a:r>
            <a:r>
              <a:rPr lang="de-DE" dirty="0" err="1"/>
              <a:t>systems</a:t>
            </a:r>
            <a:endParaRPr lang="de-DE" dirty="0"/>
          </a:p>
          <a:p>
            <a:pPr marL="783595"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PSA – </a:t>
            </a:r>
            <a:r>
              <a:rPr lang="de-DE" dirty="0" err="1"/>
              <a:t>governmental</a:t>
            </a:r>
            <a:r>
              <a:rPr lang="de-DE" dirty="0"/>
              <a:t> </a:t>
            </a:r>
            <a:r>
              <a:rPr lang="de-DE" dirty="0" err="1"/>
              <a:t>owned</a:t>
            </a:r>
            <a:endParaRPr lang="de-DE" dirty="0"/>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dirty="0"/>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Players </a:t>
            </a:r>
            <a:r>
              <a:rPr lang="de-DE" dirty="0" err="1"/>
              <a:t>can</a:t>
            </a:r>
            <a:r>
              <a:rPr lang="de-DE" dirty="0"/>
              <a:t> </a:t>
            </a:r>
            <a:r>
              <a:rPr lang="de-DE" dirty="0" err="1"/>
              <a:t>be</a:t>
            </a:r>
            <a:r>
              <a:rPr lang="de-DE" dirty="0"/>
              <a:t> </a:t>
            </a:r>
            <a:r>
              <a:rPr lang="de-DE" dirty="0" err="1"/>
              <a:t>assigned</a:t>
            </a:r>
            <a:r>
              <a:rPr lang="de-DE" dirty="0"/>
              <a:t> </a:t>
            </a:r>
            <a:r>
              <a:rPr lang="de-DE" dirty="0" err="1"/>
              <a:t>to</a:t>
            </a:r>
            <a:r>
              <a:rPr lang="de-DE" dirty="0"/>
              <a:t> </a:t>
            </a:r>
            <a:r>
              <a:rPr lang="de-DE" dirty="0" err="1"/>
              <a:t>these</a:t>
            </a:r>
            <a:r>
              <a:rPr lang="de-DE" dirty="0"/>
              <a:t> </a:t>
            </a:r>
            <a:r>
              <a:rPr lang="de-DE" dirty="0" err="1"/>
              <a:t>areas</a:t>
            </a:r>
            <a:endParaRPr lang="de-DE" dirty="0"/>
          </a:p>
          <a:p>
            <a:pPr marL="783595"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err="1"/>
              <a:t>Always</a:t>
            </a:r>
            <a:r>
              <a:rPr lang="de-DE" dirty="0"/>
              <a:t> </a:t>
            </a:r>
            <a:r>
              <a:rPr lang="de-DE" dirty="0" err="1"/>
              <a:t>depends</a:t>
            </a:r>
            <a:r>
              <a:rPr lang="de-DE" dirty="0"/>
              <a:t> on </a:t>
            </a:r>
            <a:r>
              <a:rPr lang="de-DE" dirty="0" err="1"/>
              <a:t>implementation</a:t>
            </a:r>
            <a:r>
              <a:rPr lang="de-DE" dirty="0"/>
              <a:t> </a:t>
            </a:r>
            <a:r>
              <a:rPr lang="de-DE" dirty="0" err="1"/>
              <a:t>of</a:t>
            </a:r>
            <a:r>
              <a:rPr lang="de-DE" dirty="0"/>
              <a:t> </a:t>
            </a:r>
            <a:r>
              <a:rPr lang="de-DE" dirty="0" err="1"/>
              <a:t>department</a:t>
            </a:r>
            <a:endParaRPr lang="de-DE" dirty="0"/>
          </a:p>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5</a:t>
            </a:fld>
            <a:endParaRPr lang="de-DE"/>
          </a:p>
        </p:txBody>
      </p:sp>
    </p:spTree>
    <p:extLst>
      <p:ext uri="{BB962C8B-B14F-4D97-AF65-F5344CB8AC3E}">
        <p14:creationId xmlns:p14="http://schemas.microsoft.com/office/powerpoint/2010/main" val="171912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DE" dirty="0" err="1"/>
              <a:t>Supposed</a:t>
            </a:r>
            <a:r>
              <a:rPr lang="de-DE" dirty="0"/>
              <a:t> </a:t>
            </a:r>
            <a:r>
              <a:rPr lang="de-DE" dirty="0" err="1"/>
              <a:t>to</a:t>
            </a:r>
            <a:r>
              <a:rPr lang="de-DE" dirty="0"/>
              <a:t> </a:t>
            </a:r>
            <a:r>
              <a:rPr lang="de-DE" dirty="0" err="1"/>
              <a:t>be</a:t>
            </a:r>
            <a:r>
              <a:rPr lang="de-DE" dirty="0"/>
              <a:t> a </a:t>
            </a:r>
            <a:r>
              <a:rPr lang="de-DE" dirty="0" err="1"/>
              <a:t>decision</a:t>
            </a:r>
            <a:r>
              <a:rPr lang="de-DE" dirty="0"/>
              <a:t> </a:t>
            </a:r>
            <a:r>
              <a:rPr lang="de-DE" b="1" dirty="0" err="1"/>
              <a:t>support</a:t>
            </a:r>
            <a:r>
              <a:rPr lang="de-DE" b="1" dirty="0"/>
              <a:t> </a:t>
            </a:r>
            <a:r>
              <a:rPr lang="de-DE" b="1" dirty="0" err="1"/>
              <a:t>for</a:t>
            </a:r>
            <a:r>
              <a:rPr lang="de-DE" b="1" dirty="0"/>
              <a:t> </a:t>
            </a:r>
            <a:r>
              <a:rPr lang="de-DE" b="1" dirty="0" err="1"/>
              <a:t>criminal</a:t>
            </a:r>
            <a:r>
              <a:rPr lang="de-DE" b="1" dirty="0"/>
              <a:t> </a:t>
            </a:r>
            <a:r>
              <a:rPr lang="de-DE" b="1" dirty="0" err="1"/>
              <a:t>justice</a:t>
            </a:r>
            <a:r>
              <a:rPr lang="de-DE" b="1" dirty="0"/>
              <a:t> </a:t>
            </a:r>
            <a:r>
              <a:rPr lang="de-DE" b="1" dirty="0" err="1"/>
              <a:t>practitioners</a:t>
            </a:r>
            <a:endParaRPr lang="de-DE" b="1"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Two</a:t>
            </a:r>
            <a:r>
              <a:rPr lang="de-DE" dirty="0"/>
              <a:t> </a:t>
            </a:r>
            <a:r>
              <a:rPr lang="de-DE" dirty="0" err="1"/>
              <a:t>models</a:t>
            </a:r>
            <a:r>
              <a:rPr lang="de-DE" dirty="0"/>
              <a:t> </a:t>
            </a:r>
            <a:r>
              <a:rPr lang="de-DE" dirty="0" err="1"/>
              <a:t>of</a:t>
            </a:r>
            <a:r>
              <a:rPr lang="de-DE" dirty="0"/>
              <a:t> COMPAS </a:t>
            </a:r>
            <a:r>
              <a:rPr lang="de-DE" dirty="0" err="1"/>
              <a:t>available</a:t>
            </a:r>
            <a:r>
              <a:rPr lang="de-DE" dirty="0"/>
              <a:t> – </a:t>
            </a:r>
            <a:r>
              <a:rPr lang="de-DE" dirty="0" err="1"/>
              <a:t>the</a:t>
            </a:r>
            <a:r>
              <a:rPr lang="de-DE" dirty="0"/>
              <a:t> </a:t>
            </a:r>
            <a:r>
              <a:rPr lang="de-DE" dirty="0" err="1"/>
              <a:t>primary</a:t>
            </a:r>
            <a:r>
              <a:rPr lang="de-DE" dirty="0"/>
              <a:t> </a:t>
            </a:r>
            <a:r>
              <a:rPr lang="de-DE" dirty="0" err="1"/>
              <a:t>and</a:t>
            </a:r>
            <a:r>
              <a:rPr lang="de-DE" dirty="0"/>
              <a:t> additional </a:t>
            </a:r>
            <a:r>
              <a:rPr lang="de-DE" dirty="0" err="1"/>
              <a:t>model</a:t>
            </a:r>
            <a:endParaRPr lang="de-DE" dirty="0"/>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r>
              <a:rPr lang="de-DE" b="0" dirty="0"/>
              <a:t>-&gt; </a:t>
            </a:r>
            <a:r>
              <a:rPr lang="de-DE" b="0" dirty="0" err="1"/>
              <a:t>Therefore</a:t>
            </a:r>
            <a:r>
              <a:rPr lang="de-DE" b="0" dirty="0"/>
              <a:t> </a:t>
            </a:r>
            <a:r>
              <a:rPr lang="de-DE" b="0" dirty="0" err="1"/>
              <a:t>already</a:t>
            </a:r>
            <a:r>
              <a:rPr lang="de-DE" b="0" dirty="0"/>
              <a:t> </a:t>
            </a:r>
            <a:r>
              <a:rPr lang="de-DE" b="0" dirty="0" err="1"/>
              <a:t>available</a:t>
            </a:r>
            <a:r>
              <a:rPr lang="de-DE" b="0" dirty="0"/>
              <a:t> on </a:t>
            </a:r>
            <a:r>
              <a:rPr lang="de-DE" b="0" dirty="0" err="1"/>
              <a:t>market</a:t>
            </a:r>
            <a:endParaRPr lang="de-DE" b="0" dirty="0"/>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r>
              <a:rPr lang="de-DE" b="0" dirty="0"/>
              <a:t>As </a:t>
            </a:r>
            <a:r>
              <a:rPr lang="de-DE" b="0" dirty="0" err="1"/>
              <a:t>mentioned</a:t>
            </a:r>
            <a:r>
              <a:rPr lang="de-DE" b="0" dirty="0"/>
              <a:t>, </a:t>
            </a:r>
            <a:r>
              <a:rPr lang="de-DE" b="0" dirty="0" err="1"/>
              <a:t>they</a:t>
            </a:r>
            <a:r>
              <a:rPr lang="de-DE" b="0" dirty="0"/>
              <a:t> </a:t>
            </a:r>
            <a:r>
              <a:rPr lang="de-DE" b="0" dirty="0" err="1"/>
              <a:t>are</a:t>
            </a:r>
            <a:r>
              <a:rPr lang="de-DE" b="0" dirty="0"/>
              <a:t> </a:t>
            </a:r>
            <a:r>
              <a:rPr lang="de-DE" b="0" dirty="0" err="1"/>
              <a:t>mainly</a:t>
            </a:r>
            <a:r>
              <a:rPr lang="de-DE" b="0" dirty="0"/>
              <a:t> </a:t>
            </a:r>
            <a:r>
              <a:rPr lang="de-DE" b="0" dirty="0" err="1"/>
              <a:t>designed</a:t>
            </a:r>
            <a:r>
              <a:rPr lang="de-DE" b="0" dirty="0"/>
              <a:t> </a:t>
            </a:r>
            <a:r>
              <a:rPr lang="de-DE" b="0" dirty="0" err="1"/>
              <a:t>for</a:t>
            </a:r>
            <a:r>
              <a:rPr lang="de-DE" b="0" dirty="0"/>
              <a:t> </a:t>
            </a:r>
            <a:r>
              <a:rPr lang="de-DE" b="0" dirty="0" err="1"/>
              <a:t>pretrial</a:t>
            </a:r>
            <a:r>
              <a:rPr lang="de-DE" b="0" dirty="0"/>
              <a:t> </a:t>
            </a:r>
            <a:r>
              <a:rPr lang="de-DE" b="0" dirty="0" err="1"/>
              <a:t>and</a:t>
            </a:r>
            <a:r>
              <a:rPr lang="de-DE" b="0" dirty="0"/>
              <a:t> </a:t>
            </a:r>
            <a:r>
              <a:rPr lang="de-DE" b="0" dirty="0" err="1"/>
              <a:t>sentencing</a:t>
            </a:r>
            <a:endParaRPr lang="de-DE" b="0" dirty="0"/>
          </a:p>
          <a:p>
            <a:pPr marL="285750" indent="-285750">
              <a:buFont typeface="Arial" panose="020B0604020202020204" pitchFamily="34" charset="0"/>
              <a:buChar char="•"/>
            </a:pPr>
            <a:r>
              <a:rPr lang="de-DE" b="1" dirty="0"/>
              <a:t>Rehabilitation </a:t>
            </a:r>
            <a:r>
              <a:rPr lang="de-DE" b="0" dirty="0"/>
              <a:t> in </a:t>
            </a:r>
            <a:r>
              <a:rPr lang="de-DE" b="0" dirty="0" err="1"/>
              <a:t>brackets</a:t>
            </a:r>
            <a:r>
              <a:rPr lang="de-DE" b="0" dirty="0"/>
              <a:t> – </a:t>
            </a:r>
            <a:r>
              <a:rPr lang="de-DE" b="0" dirty="0" err="1"/>
              <a:t>depends</a:t>
            </a:r>
            <a:r>
              <a:rPr lang="de-DE" b="0" dirty="0"/>
              <a:t> on </a:t>
            </a:r>
            <a:r>
              <a:rPr lang="de-DE" b="0" dirty="0" err="1"/>
              <a:t>implementation</a:t>
            </a:r>
            <a:r>
              <a:rPr lang="de-DE" b="0" dirty="0"/>
              <a:t> </a:t>
            </a:r>
            <a:r>
              <a:rPr lang="de-DE" b="0" dirty="0" err="1"/>
              <a:t>of</a:t>
            </a:r>
            <a:r>
              <a:rPr lang="de-DE" b="0" dirty="0"/>
              <a:t> </a:t>
            </a:r>
            <a:r>
              <a:rPr lang="de-DE" b="0" dirty="0" err="1"/>
              <a:t>department</a:t>
            </a:r>
            <a:r>
              <a:rPr lang="de-DE" b="0" dirty="0"/>
              <a:t> </a:t>
            </a:r>
          </a:p>
          <a:p>
            <a:pPr marL="783595" lvl="1" indent="-285750">
              <a:buFont typeface="Arial" panose="020B0604020202020204" pitchFamily="34" charset="0"/>
              <a:buChar char="•"/>
            </a:pPr>
            <a:r>
              <a:rPr lang="de-DE" b="0" dirty="0"/>
              <a:t>State California also </a:t>
            </a:r>
            <a:r>
              <a:rPr lang="de-DE" b="0" dirty="0" err="1"/>
              <a:t>uses</a:t>
            </a:r>
            <a:r>
              <a:rPr lang="de-DE" b="0" dirty="0"/>
              <a:t> </a:t>
            </a:r>
            <a:r>
              <a:rPr lang="de-DE" b="0" dirty="0" err="1"/>
              <a:t>it</a:t>
            </a:r>
            <a:r>
              <a:rPr lang="de-DE" b="0" dirty="0"/>
              <a:t> </a:t>
            </a:r>
            <a:r>
              <a:rPr lang="de-DE" b="0" dirty="0" err="1"/>
              <a:t>as</a:t>
            </a:r>
            <a:r>
              <a:rPr lang="de-DE" b="0" dirty="0"/>
              <a:t> </a:t>
            </a:r>
            <a:r>
              <a:rPr lang="de-DE" b="0" dirty="0" err="1"/>
              <a:t>tool</a:t>
            </a:r>
            <a:r>
              <a:rPr lang="de-DE" b="0" dirty="0"/>
              <a:t> </a:t>
            </a:r>
            <a:r>
              <a:rPr lang="de-DE" b="0" dirty="0" err="1"/>
              <a:t>to</a:t>
            </a:r>
            <a:r>
              <a:rPr lang="de-DE" b="0" dirty="0"/>
              <a:t> </a:t>
            </a:r>
            <a:r>
              <a:rPr lang="de-DE" b="0" dirty="0" err="1"/>
              <a:t>determine</a:t>
            </a:r>
            <a:r>
              <a:rPr lang="de-DE" b="0" dirty="0"/>
              <a:t> </a:t>
            </a:r>
            <a:r>
              <a:rPr lang="de-DE" b="0" dirty="0" err="1"/>
              <a:t>rehabilitation</a:t>
            </a:r>
            <a:r>
              <a:rPr lang="de-DE" b="0" dirty="0"/>
              <a:t> </a:t>
            </a:r>
            <a:r>
              <a:rPr lang="de-DE" b="0" dirty="0" err="1"/>
              <a:t>program</a:t>
            </a:r>
            <a:r>
              <a:rPr lang="de-DE" b="0" dirty="0"/>
              <a:t> </a:t>
            </a:r>
            <a:r>
              <a:rPr lang="de-DE" b="0" dirty="0" err="1"/>
              <a:t>for</a:t>
            </a:r>
            <a:r>
              <a:rPr lang="de-DE" b="0" dirty="0"/>
              <a:t> </a:t>
            </a:r>
            <a:r>
              <a:rPr lang="de-DE" b="0" dirty="0" err="1"/>
              <a:t>someone</a:t>
            </a:r>
            <a:r>
              <a:rPr lang="de-DE" b="0" dirty="0"/>
              <a:t>.</a:t>
            </a:r>
          </a:p>
          <a:p>
            <a:pPr marL="285750" indent="-285750">
              <a:buFont typeface="Arial" panose="020B0604020202020204" pitchFamily="34" charset="0"/>
              <a:buChar char="•"/>
            </a:pPr>
            <a:endParaRPr lang="de-DE" b="1" dirty="0"/>
          </a:p>
          <a:p>
            <a:pPr marL="285750" indent="-285750">
              <a:buFont typeface="Arial" panose="020B0604020202020204" pitchFamily="34" charset="0"/>
              <a:buChar char="•"/>
            </a:pPr>
            <a:r>
              <a:rPr lang="de-DE" b="0" dirty="0" err="1"/>
              <a:t>It</a:t>
            </a:r>
            <a:r>
              <a:rPr lang="de-DE" b="0" dirty="0"/>
              <a:t> </a:t>
            </a:r>
            <a:r>
              <a:rPr lang="de-DE" b="0" dirty="0" err="1"/>
              <a:t>is</a:t>
            </a:r>
            <a:r>
              <a:rPr lang="de-DE" b="0" dirty="0"/>
              <a:t> </a:t>
            </a:r>
            <a:r>
              <a:rPr lang="de-DE" b="0" dirty="0" err="1"/>
              <a:t>implemented</a:t>
            </a:r>
            <a:r>
              <a:rPr lang="de-DE" b="0" dirty="0"/>
              <a:t> in </a:t>
            </a:r>
            <a:r>
              <a:rPr lang="de-DE" b="0" dirty="0" err="1"/>
              <a:t>various</a:t>
            </a:r>
            <a:r>
              <a:rPr lang="de-DE" b="0" dirty="0"/>
              <a:t> </a:t>
            </a:r>
            <a:r>
              <a:rPr lang="de-DE" b="0" dirty="0" err="1"/>
              <a:t>states</a:t>
            </a:r>
            <a:r>
              <a:rPr lang="de-DE" b="0" dirty="0"/>
              <a:t> in </a:t>
            </a:r>
            <a:r>
              <a:rPr lang="de-DE" b="0" dirty="0" err="1"/>
              <a:t>the</a:t>
            </a:r>
            <a:r>
              <a:rPr lang="de-DE" b="0" dirty="0"/>
              <a:t> U.S. (e.g. Wisconsin, Florida, California)</a:t>
            </a:r>
            <a:endParaRPr lang="de-DE" dirty="0"/>
          </a:p>
          <a:p>
            <a:pPr marL="285750" indent="-2857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6</a:t>
            </a:fld>
            <a:endParaRPr lang="de-DE"/>
          </a:p>
        </p:txBody>
      </p:sp>
    </p:spTree>
    <p:extLst>
      <p:ext uri="{BB962C8B-B14F-4D97-AF65-F5344CB8AC3E}">
        <p14:creationId xmlns:p14="http://schemas.microsoft.com/office/powerpoint/2010/main" val="56333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r>
              <a:rPr lang="de-DE" sz="1400" b="0" kern="1200" dirty="0">
                <a:solidFill>
                  <a:schemeClr val="tx1"/>
                </a:solidFill>
                <a:effectLst/>
                <a:latin typeface="+mn-lt"/>
                <a:ea typeface="+mn-ea"/>
                <a:cs typeface="+mn-cs"/>
              </a:rPr>
              <a:t>Input </a:t>
            </a:r>
            <a:r>
              <a:rPr lang="de-DE" sz="1400" b="0" kern="1200" dirty="0" err="1">
                <a:solidFill>
                  <a:schemeClr val="tx1"/>
                </a:solidFill>
                <a:effectLst/>
                <a:latin typeface="+mn-lt"/>
                <a:ea typeface="+mn-ea"/>
                <a:cs typeface="+mn-cs"/>
              </a:rPr>
              <a:t>are</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static</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and</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dynamic</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factors</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focus</a:t>
            </a:r>
            <a:r>
              <a:rPr lang="de-DE" sz="1400" b="0" kern="1200" dirty="0">
                <a:solidFill>
                  <a:schemeClr val="tx1"/>
                </a:solidFill>
                <a:effectLst/>
                <a:latin typeface="+mn-lt"/>
                <a:ea typeface="+mn-ea"/>
                <a:cs typeface="+mn-cs"/>
              </a:rPr>
              <a:t> on </a:t>
            </a:r>
            <a:r>
              <a:rPr lang="de-DE" sz="1400" b="0" kern="1200" dirty="0" err="1">
                <a:solidFill>
                  <a:schemeClr val="tx1"/>
                </a:solidFill>
                <a:effectLst/>
                <a:latin typeface="+mn-lt"/>
                <a:ea typeface="+mn-ea"/>
                <a:cs typeface="+mn-cs"/>
              </a:rPr>
              <a:t>dynamic</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factors</a:t>
            </a:r>
            <a:r>
              <a:rPr lang="de-DE" sz="1400" b="0" kern="1200" dirty="0">
                <a:solidFill>
                  <a:schemeClr val="tx1"/>
                </a:solidFill>
                <a:effectLst/>
                <a:latin typeface="+mn-lt"/>
                <a:ea typeface="+mn-ea"/>
                <a:cs typeface="+mn-cs"/>
              </a:rPr>
              <a:t>)</a:t>
            </a:r>
          </a:p>
          <a:p>
            <a:pPr marL="285750" indent="-285750" rtl="0" fontAlgn="ctr">
              <a:buFont typeface="Arial" panose="020B0604020202020204" pitchFamily="34" charset="0"/>
              <a:buChar char="•"/>
            </a:pPr>
            <a:r>
              <a:rPr lang="de-DE" sz="1400" b="1" kern="1200" dirty="0">
                <a:solidFill>
                  <a:schemeClr val="tx1"/>
                </a:solidFill>
                <a:effectLst/>
                <a:latin typeface="+mn-lt"/>
                <a:ea typeface="+mn-ea"/>
                <a:cs typeface="+mn-cs"/>
              </a:rPr>
              <a:t>Dynamic </a:t>
            </a:r>
            <a:r>
              <a:rPr lang="de-DE" sz="1400" b="1" kern="1200" dirty="0" err="1">
                <a:solidFill>
                  <a:schemeClr val="tx1"/>
                </a:solidFill>
                <a:effectLst/>
                <a:latin typeface="+mn-lt"/>
                <a:ea typeface="+mn-ea"/>
                <a:cs typeface="+mn-cs"/>
              </a:rPr>
              <a:t>risk</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factors</a:t>
            </a:r>
            <a:r>
              <a:rPr lang="de-DE" sz="1400" b="1"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are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any</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factors</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that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contribute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to</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recidivism</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risk</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that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can</a:t>
            </a:r>
            <a:r>
              <a:rPr lang="de-DE" sz="1400"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change</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over</a:t>
            </a:r>
            <a:r>
              <a:rPr lang="de-DE" sz="1400" b="1" kern="1200" dirty="0">
                <a:solidFill>
                  <a:schemeClr val="tx1"/>
                </a:solidFill>
                <a:effectLst/>
                <a:latin typeface="+mn-lt"/>
                <a:ea typeface="+mn-ea"/>
                <a:cs typeface="+mn-cs"/>
              </a:rPr>
              <a:t> time – also </a:t>
            </a:r>
            <a:r>
              <a:rPr lang="de-DE" sz="1400" b="1" kern="1200" dirty="0" err="1">
                <a:solidFill>
                  <a:schemeClr val="tx1"/>
                </a:solidFill>
                <a:effectLst/>
                <a:latin typeface="+mn-lt"/>
                <a:ea typeface="+mn-ea"/>
                <a:cs typeface="+mn-cs"/>
              </a:rPr>
              <a:t>criminogenic</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factors</a:t>
            </a:r>
            <a:r>
              <a:rPr lang="de-DE" sz="1400" b="1" kern="1200" dirty="0">
                <a:solidFill>
                  <a:schemeClr val="tx1"/>
                </a:solidFill>
                <a:effectLst/>
                <a:latin typeface="+mn-lt"/>
                <a:ea typeface="+mn-ea"/>
                <a:cs typeface="+mn-cs"/>
              </a:rPr>
              <a:t> </a:t>
            </a:r>
            <a:r>
              <a:rPr lang="de-DE" sz="1400" kern="1200" dirty="0">
                <a:solidFill>
                  <a:schemeClr val="tx1"/>
                </a:solidFill>
                <a:effectLst/>
                <a:latin typeface="+mn-lt"/>
                <a:ea typeface="+mn-ea"/>
                <a:cs typeface="+mn-cs"/>
              </a:rPr>
              <a:t>(</a:t>
            </a:r>
            <a:r>
              <a:rPr lang="de-DE" sz="1400" kern="1200" dirty="0" err="1">
                <a:solidFill>
                  <a:schemeClr val="tx1"/>
                </a:solidFill>
                <a:effectLst/>
                <a:latin typeface="+mn-lt"/>
                <a:ea typeface="+mn-ea"/>
                <a:cs typeface="+mn-cs"/>
              </a:rPr>
              <a:t>employment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status</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treatment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for</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substance</a:t>
            </a:r>
            <a:r>
              <a:rPr lang="de-DE" sz="1400" kern="1200" dirty="0">
                <a:solidFill>
                  <a:schemeClr val="tx1"/>
                </a:solidFill>
                <a:effectLst/>
                <a:latin typeface="+mn-lt"/>
                <a:ea typeface="+mn-ea"/>
                <a:cs typeface="+mn-cs"/>
              </a:rPr>
              <a:t>/</a:t>
            </a:r>
            <a:r>
              <a:rPr lang="de-DE" sz="1400" kern="1200" dirty="0" err="1">
                <a:solidFill>
                  <a:schemeClr val="tx1"/>
                </a:solidFill>
                <a:effectLst/>
                <a:latin typeface="+mn-lt"/>
                <a:ea typeface="+mn-ea"/>
                <a:cs typeface="+mn-cs"/>
              </a:rPr>
              <a:t>alcohol</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abuse</a:t>
            </a:r>
            <a:r>
              <a:rPr lang="de-DE" sz="1400" kern="1200" dirty="0">
                <a:solidFill>
                  <a:schemeClr val="tx1"/>
                </a:solidFill>
                <a:effectLst/>
                <a:latin typeface="+mn-lt"/>
                <a:ea typeface="+mn-ea"/>
                <a:cs typeface="+mn-cs"/>
              </a:rPr>
              <a:t>)</a:t>
            </a:r>
          </a:p>
          <a:p>
            <a:pPr marL="285750" indent="-285750" rtl="0" fontAlgn="ctr">
              <a:buFont typeface="Arial" panose="020B0604020202020204" pitchFamily="34" charset="0"/>
              <a:buChar char="•"/>
            </a:pPr>
            <a:r>
              <a:rPr lang="de-DE" sz="1400" b="1" kern="1200" dirty="0" err="1">
                <a:solidFill>
                  <a:schemeClr val="tx1"/>
                </a:solidFill>
                <a:effectLst/>
                <a:latin typeface="+mn-lt"/>
                <a:ea typeface="+mn-ea"/>
                <a:cs typeface="+mn-cs"/>
              </a:rPr>
              <a:t>Static</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risk</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factors</a:t>
            </a:r>
            <a:r>
              <a:rPr lang="de-DE" sz="1400" b="1" kern="1200" dirty="0">
                <a:solidFill>
                  <a:schemeClr val="tx1"/>
                </a:solidFill>
                <a:effectLst/>
                <a:latin typeface="+mn-lt"/>
                <a:ea typeface="+mn-ea"/>
                <a:cs typeface="+mn-cs"/>
              </a:rPr>
              <a:t> </a:t>
            </a:r>
            <a:r>
              <a:rPr lang="de-DE" sz="1400" kern="1200" dirty="0">
                <a:solidFill>
                  <a:schemeClr val="tx1"/>
                </a:solidFill>
                <a:effectLst/>
                <a:latin typeface="+mn-lt"/>
                <a:ea typeface="+mn-ea"/>
                <a:cs typeface="+mn-cs"/>
              </a:rPr>
              <a:t>- not </a:t>
            </a:r>
            <a:r>
              <a:rPr lang="de-DE" sz="1400" kern="1200" dirty="0" err="1">
                <a:solidFill>
                  <a:schemeClr val="tx1"/>
                </a:solidFill>
                <a:effectLst/>
                <a:latin typeface="+mn-lt"/>
                <a:ea typeface="+mn-ea"/>
                <a:cs typeface="+mn-cs"/>
              </a:rPr>
              <a:t>targeted</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for</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treatment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as</a:t>
            </a:r>
            <a:r>
              <a:rPr lang="de-DE" sz="1400"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it</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cannot</a:t>
            </a:r>
            <a:r>
              <a:rPr lang="de-DE" sz="1400" b="1" kern="1200" dirty="0">
                <a:solidFill>
                  <a:schemeClr val="tx1"/>
                </a:solidFill>
                <a:effectLst/>
                <a:latin typeface="+mn-lt"/>
                <a:ea typeface="+mn-ea"/>
                <a:cs typeface="+mn-cs"/>
              </a:rPr>
              <a:t> </a:t>
            </a:r>
            <a:r>
              <a:rPr lang="de-DE" sz="1400" b="1" kern="1200" dirty="0" err="1">
                <a:solidFill>
                  <a:schemeClr val="tx1"/>
                </a:solidFill>
                <a:effectLst/>
                <a:latin typeface="+mn-lt"/>
                <a:ea typeface="+mn-ea"/>
                <a:cs typeface="+mn-cs"/>
              </a:rPr>
              <a:t>change</a:t>
            </a:r>
            <a:r>
              <a:rPr lang="de-DE" sz="1400" b="1" kern="1200" dirty="0">
                <a:solidFill>
                  <a:schemeClr val="tx1"/>
                </a:solidFill>
                <a:effectLst/>
                <a:latin typeface="+mn-lt"/>
                <a:ea typeface="+mn-ea"/>
                <a:cs typeface="+mn-cs"/>
              </a:rPr>
              <a:t> </a:t>
            </a:r>
            <a:r>
              <a:rPr lang="de-DE" sz="1400" kern="1200" dirty="0">
                <a:solidFill>
                  <a:schemeClr val="tx1"/>
                </a:solidFill>
                <a:effectLst/>
                <a:latin typeface="+mn-lt"/>
                <a:ea typeface="+mn-ea"/>
                <a:cs typeface="+mn-cs"/>
              </a:rPr>
              <a:t>(</a:t>
            </a:r>
            <a:r>
              <a:rPr lang="de-DE" sz="1400" u="sng" kern="1200" dirty="0" err="1">
                <a:solidFill>
                  <a:schemeClr val="tx1"/>
                </a:solidFill>
                <a:effectLst/>
                <a:latin typeface="+mn-lt"/>
                <a:ea typeface="+mn-ea"/>
                <a:cs typeface="+mn-cs"/>
              </a:rPr>
              <a:t>criminal</a:t>
            </a:r>
            <a:r>
              <a:rPr lang="de-DE" sz="1400" u="sng" kern="1200" dirty="0">
                <a:solidFill>
                  <a:schemeClr val="tx1"/>
                </a:solidFill>
                <a:effectLst/>
                <a:latin typeface="+mn-lt"/>
                <a:ea typeface="+mn-ea"/>
                <a:cs typeface="+mn-cs"/>
              </a:rPr>
              <a:t> </a:t>
            </a:r>
            <a:r>
              <a:rPr lang="de-DE" sz="1400" u="sng" kern="1200" dirty="0" err="1">
                <a:solidFill>
                  <a:schemeClr val="tx1"/>
                </a:solidFill>
                <a:effectLst/>
                <a:latin typeface="+mn-lt"/>
                <a:ea typeface="+mn-ea"/>
                <a:cs typeface="+mn-cs"/>
              </a:rPr>
              <a:t>history</a:t>
            </a:r>
            <a:r>
              <a:rPr lang="de-DE" sz="1400" u="sng" kern="1200" dirty="0">
                <a:solidFill>
                  <a:schemeClr val="tx1"/>
                </a:solidFill>
                <a:effectLst/>
                <a:latin typeface="+mn-lt"/>
                <a:ea typeface="+mn-ea"/>
                <a:cs typeface="+mn-cs"/>
              </a:rPr>
              <a:t>, </a:t>
            </a:r>
            <a:r>
              <a:rPr lang="de-DE" sz="1400" u="sng" kern="1200" dirty="0" err="1">
                <a:solidFill>
                  <a:schemeClr val="tx1"/>
                </a:solidFill>
                <a:effectLst/>
                <a:latin typeface="+mn-lt"/>
                <a:ea typeface="+mn-ea"/>
                <a:cs typeface="+mn-cs"/>
              </a:rPr>
              <a:t>age</a:t>
            </a:r>
            <a:r>
              <a:rPr lang="de-DE" sz="1400" u="sng" kern="1200" dirty="0">
                <a:solidFill>
                  <a:schemeClr val="tx1"/>
                </a:solidFill>
                <a:effectLst/>
                <a:latin typeface="+mn-lt"/>
                <a:ea typeface="+mn-ea"/>
                <a:cs typeface="+mn-cs"/>
              </a:rPr>
              <a:t> at </a:t>
            </a:r>
            <a:r>
              <a:rPr lang="de-DE" sz="1400" u="sng" kern="1200" dirty="0" err="1">
                <a:solidFill>
                  <a:schemeClr val="tx1"/>
                </a:solidFill>
                <a:effectLst/>
                <a:latin typeface="+mn-lt"/>
                <a:ea typeface="+mn-ea"/>
                <a:cs typeface="+mn-cs"/>
              </a:rPr>
              <a:t>first</a:t>
            </a:r>
            <a:r>
              <a:rPr lang="de-DE" sz="1400" u="sng" kern="1200" dirty="0">
                <a:solidFill>
                  <a:schemeClr val="tx1"/>
                </a:solidFill>
                <a:effectLst/>
                <a:latin typeface="+mn-lt"/>
                <a:ea typeface="+mn-ea"/>
                <a:cs typeface="+mn-cs"/>
              </a:rPr>
              <a:t> </a:t>
            </a:r>
            <a:r>
              <a:rPr lang="de-DE" sz="1400" u="sng" kern="1200" dirty="0" err="1">
                <a:solidFill>
                  <a:schemeClr val="tx1"/>
                </a:solidFill>
                <a:effectLst/>
                <a:latin typeface="+mn-lt"/>
                <a:ea typeface="+mn-ea"/>
                <a:cs typeface="+mn-cs"/>
              </a:rPr>
              <a:t>arrest</a:t>
            </a:r>
            <a:r>
              <a:rPr lang="de-DE" sz="1400" u="sng" kern="1200" dirty="0">
                <a:solidFill>
                  <a:schemeClr val="tx1"/>
                </a:solidFill>
                <a:effectLst/>
                <a:latin typeface="+mn-lt"/>
                <a:ea typeface="+mn-ea"/>
                <a:cs typeface="+mn-cs"/>
              </a:rPr>
              <a:t>, </a:t>
            </a:r>
            <a:r>
              <a:rPr lang="de-DE" sz="1400" u="sng" kern="1200" dirty="0" err="1">
                <a:solidFill>
                  <a:schemeClr val="tx1"/>
                </a:solidFill>
                <a:effectLst/>
                <a:latin typeface="+mn-lt"/>
                <a:ea typeface="+mn-ea"/>
                <a:cs typeface="+mn-cs"/>
              </a:rPr>
              <a:t>and</a:t>
            </a:r>
            <a:r>
              <a:rPr lang="de-DE" sz="1400" u="sng" kern="1200" dirty="0">
                <a:solidFill>
                  <a:schemeClr val="tx1"/>
                </a:solidFill>
                <a:effectLst/>
                <a:latin typeface="+mn-lt"/>
                <a:ea typeface="+mn-ea"/>
                <a:cs typeface="+mn-cs"/>
              </a:rPr>
              <a:t> </a:t>
            </a:r>
            <a:r>
              <a:rPr lang="de-DE" sz="1400" u="sng" kern="1200" dirty="0" err="1">
                <a:solidFill>
                  <a:schemeClr val="tx1"/>
                </a:solidFill>
                <a:effectLst/>
                <a:latin typeface="+mn-lt"/>
                <a:ea typeface="+mn-ea"/>
                <a:cs typeface="+mn-cs"/>
              </a:rPr>
              <a:t>gender</a:t>
            </a:r>
            <a:r>
              <a:rPr lang="de-DE" sz="1400" u="sng" kern="1200" dirty="0">
                <a:solidFill>
                  <a:schemeClr val="tx1"/>
                </a:solidFill>
                <a:effectLst/>
                <a:latin typeface="+mn-lt"/>
                <a:ea typeface="+mn-ea"/>
                <a:cs typeface="+mn-cs"/>
              </a:rPr>
              <a:t> </a:t>
            </a:r>
            <a:r>
              <a:rPr lang="de-DE" sz="1400" kern="1200" dirty="0">
                <a:solidFill>
                  <a:schemeClr val="tx1"/>
                </a:solidFill>
                <a:effectLst/>
                <a:latin typeface="+mn-lt"/>
                <a:ea typeface="+mn-ea"/>
                <a:cs typeface="+mn-cs"/>
              </a:rPr>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They</a:t>
            </a:r>
            <a:r>
              <a:rPr lang="de-DE" dirty="0"/>
              <a:t> </a:t>
            </a:r>
            <a:r>
              <a:rPr lang="de-DE" dirty="0" err="1"/>
              <a:t>output</a:t>
            </a:r>
            <a:r>
              <a:rPr lang="de-DE" dirty="0"/>
              <a:t> </a:t>
            </a:r>
            <a:r>
              <a:rPr lang="de-DE" dirty="0" err="1"/>
              <a:t>three</a:t>
            </a:r>
            <a:r>
              <a:rPr lang="de-DE" dirty="0"/>
              <a:t> different </a:t>
            </a:r>
            <a:r>
              <a:rPr lang="de-DE" dirty="0" err="1"/>
              <a:t>risk</a:t>
            </a:r>
            <a:r>
              <a:rPr lang="de-DE" dirty="0"/>
              <a:t> </a:t>
            </a:r>
            <a:r>
              <a:rPr lang="de-DE" dirty="0" err="1"/>
              <a:t>scales</a:t>
            </a:r>
            <a:endParaRPr lang="de-DE" dirty="0"/>
          </a:p>
          <a:p>
            <a:pPr marL="783595" lvl="1" indent="-285750">
              <a:buFont typeface="Arial" panose="020B0604020202020204" pitchFamily="34" charset="0"/>
              <a:buChar char="•"/>
            </a:pPr>
            <a:r>
              <a:rPr lang="de-DE" dirty="0"/>
              <a:t>General, </a:t>
            </a:r>
            <a:r>
              <a:rPr lang="de-DE" dirty="0" err="1"/>
              <a:t>violent</a:t>
            </a:r>
            <a:r>
              <a:rPr lang="de-DE" dirty="0"/>
              <a:t>, </a:t>
            </a:r>
            <a:r>
              <a:rPr lang="de-DE" dirty="0" err="1"/>
              <a:t>pretrial</a:t>
            </a:r>
            <a:r>
              <a:rPr lang="de-DE" dirty="0"/>
              <a:t> </a:t>
            </a:r>
            <a:r>
              <a:rPr lang="de-DE" dirty="0" err="1"/>
              <a:t>recidivism</a:t>
            </a:r>
            <a:r>
              <a:rPr lang="de-DE" dirty="0"/>
              <a:t> </a:t>
            </a:r>
            <a:r>
              <a:rPr lang="de-DE" dirty="0" err="1"/>
              <a:t>and</a:t>
            </a:r>
            <a:r>
              <a:rPr lang="de-DE" dirty="0"/>
              <a:t> </a:t>
            </a:r>
            <a:r>
              <a:rPr lang="de-DE" dirty="0" err="1"/>
              <a:t>release</a:t>
            </a:r>
            <a:r>
              <a:rPr lang="de-DE" dirty="0"/>
              <a:t> </a:t>
            </a:r>
            <a:r>
              <a:rPr lang="de-DE" dirty="0" err="1"/>
              <a:t>scale</a:t>
            </a:r>
            <a:r>
              <a:rPr lang="de-DE" dirty="0"/>
              <a:t>.</a:t>
            </a:r>
          </a:p>
          <a:p>
            <a:pPr marL="783595" lvl="1" indent="-285750">
              <a:buFont typeface="Arial" panose="020B0604020202020204" pitchFamily="34" charset="0"/>
              <a:buChar char="•"/>
            </a:pPr>
            <a:r>
              <a:rPr lang="de-DE" dirty="0"/>
              <a:t>Last </a:t>
            </a:r>
            <a:r>
              <a:rPr lang="de-DE" dirty="0" err="1"/>
              <a:t>one</a:t>
            </a:r>
            <a:r>
              <a:rPr lang="de-DE" dirty="0"/>
              <a:t> </a:t>
            </a:r>
            <a:r>
              <a:rPr lang="de-DE" dirty="0" err="1"/>
              <a:t>only</a:t>
            </a:r>
            <a:r>
              <a:rPr lang="de-DE" dirty="0"/>
              <a:t> </a:t>
            </a:r>
            <a:r>
              <a:rPr lang="de-DE" dirty="0" err="1"/>
              <a:t>available</a:t>
            </a:r>
            <a:r>
              <a:rPr lang="de-DE" dirty="0"/>
              <a:t> in additional </a:t>
            </a:r>
            <a:r>
              <a:rPr lang="de-DE" dirty="0" err="1"/>
              <a:t>model</a:t>
            </a:r>
            <a:endParaRPr lang="de-DE" dirty="0"/>
          </a:p>
          <a:p>
            <a:pPr marL="783595" lvl="1" indent="-285750">
              <a:buFont typeface="Arial" panose="020B0604020202020204" pitchFamily="34" charset="0"/>
              <a:buChar char="•"/>
            </a:pPr>
            <a:endParaRPr lang="de-DE" dirty="0"/>
          </a:p>
          <a:p>
            <a:pPr marL="285750" lvl="0" indent="-285750">
              <a:buFont typeface="Arial" panose="020B0604020202020204" pitchFamily="34" charset="0"/>
              <a:buChar char="•"/>
            </a:pPr>
            <a:r>
              <a:rPr lang="de-DE" dirty="0"/>
              <a:t>The </a:t>
            </a:r>
            <a:r>
              <a:rPr lang="de-DE" dirty="0" err="1"/>
              <a:t>user</a:t>
            </a:r>
            <a:r>
              <a:rPr lang="de-DE" dirty="0"/>
              <a:t> </a:t>
            </a:r>
            <a:r>
              <a:rPr lang="de-DE" dirty="0" err="1"/>
              <a:t>interface</a:t>
            </a:r>
            <a:r>
              <a:rPr lang="de-DE" dirty="0"/>
              <a:t> </a:t>
            </a:r>
            <a:r>
              <a:rPr lang="de-DE" dirty="0" err="1"/>
              <a:t>shows</a:t>
            </a:r>
            <a:r>
              <a:rPr lang="de-DE" dirty="0"/>
              <a:t> </a:t>
            </a:r>
            <a:r>
              <a:rPr lang="de-DE" dirty="0" err="1"/>
              <a:t>output</a:t>
            </a:r>
            <a:r>
              <a:rPr lang="de-DE" dirty="0"/>
              <a:t> in bar </a:t>
            </a:r>
            <a:r>
              <a:rPr lang="de-DE" dirty="0" err="1"/>
              <a:t>charts</a:t>
            </a:r>
            <a:r>
              <a:rPr lang="de-DE" dirty="0"/>
              <a:t> – </a:t>
            </a:r>
            <a:r>
              <a:rPr lang="de-DE" dirty="0" err="1"/>
              <a:t>which</a:t>
            </a:r>
            <a:r>
              <a:rPr lang="de-DE" dirty="0"/>
              <a:t> </a:t>
            </a:r>
            <a:r>
              <a:rPr lang="de-DE" dirty="0" err="1"/>
              <a:t>are</a:t>
            </a:r>
            <a:r>
              <a:rPr lang="de-DE" dirty="0"/>
              <a:t> </a:t>
            </a:r>
            <a:r>
              <a:rPr lang="de-DE" dirty="0" err="1"/>
              <a:t>based</a:t>
            </a:r>
            <a:r>
              <a:rPr lang="de-DE" dirty="0"/>
              <a:t> on </a:t>
            </a:r>
            <a:r>
              <a:rPr lang="de-DE" dirty="0" err="1"/>
              <a:t>criminogenic</a:t>
            </a:r>
            <a:r>
              <a:rPr lang="de-DE" dirty="0"/>
              <a:t> </a:t>
            </a:r>
            <a:r>
              <a:rPr lang="de-DE" dirty="0" err="1"/>
              <a:t>factors</a:t>
            </a:r>
            <a:r>
              <a:rPr lang="de-DE" dirty="0"/>
              <a:t> </a:t>
            </a:r>
            <a:r>
              <a:rPr lang="de-DE" dirty="0" err="1"/>
              <a:t>and</a:t>
            </a:r>
            <a:r>
              <a:rPr lang="de-DE" dirty="0"/>
              <a:t> </a:t>
            </a:r>
            <a:r>
              <a:rPr lang="de-DE" dirty="0" err="1"/>
              <a:t>criminological</a:t>
            </a:r>
            <a:r>
              <a:rPr lang="de-DE" dirty="0"/>
              <a:t> </a:t>
            </a:r>
            <a:r>
              <a:rPr lang="de-DE" dirty="0" err="1"/>
              <a:t>theories</a:t>
            </a:r>
            <a:endParaRPr lang="de-DE" dirty="0"/>
          </a:p>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7</a:t>
            </a:fld>
            <a:endParaRPr lang="de-DE"/>
          </a:p>
        </p:txBody>
      </p:sp>
    </p:spTree>
    <p:extLst>
      <p:ext uri="{BB962C8B-B14F-4D97-AF65-F5344CB8AC3E}">
        <p14:creationId xmlns:p14="http://schemas.microsoft.com/office/powerpoint/2010/main" val="33392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rtl="0" fontAlgn="ctr">
              <a:buFont typeface="Arial" panose="020B0604020202020204" pitchFamily="34" charset="0"/>
              <a:buChar char="•"/>
            </a:pPr>
            <a:r>
              <a:rPr lang="de-DE" sz="1400" b="0" kern="1200" dirty="0">
                <a:solidFill>
                  <a:schemeClr val="tx1"/>
                </a:solidFill>
                <a:effectLst/>
                <a:latin typeface="+mn-lt"/>
                <a:ea typeface="+mn-ea"/>
                <a:cs typeface="+mn-cs"/>
              </a:rPr>
              <a:t>User </a:t>
            </a:r>
            <a:r>
              <a:rPr lang="de-DE" sz="1400" b="0" kern="1200" dirty="0" err="1">
                <a:solidFill>
                  <a:schemeClr val="tx1"/>
                </a:solidFill>
                <a:effectLst/>
                <a:latin typeface="+mn-lt"/>
                <a:ea typeface="+mn-ea"/>
                <a:cs typeface="+mn-cs"/>
              </a:rPr>
              <a:t>interface</a:t>
            </a:r>
            <a:r>
              <a:rPr lang="de-DE" sz="1400" b="0" kern="1200" dirty="0">
                <a:solidFill>
                  <a:schemeClr val="tx1"/>
                </a:solidFill>
                <a:effectLst/>
                <a:latin typeface="+mn-lt"/>
                <a:ea typeface="+mn-ea"/>
                <a:cs typeface="+mn-cs"/>
              </a:rPr>
              <a:t> </a:t>
            </a:r>
            <a:r>
              <a:rPr lang="de-DE" sz="1400" b="0" kern="1200" dirty="0" err="1">
                <a:solidFill>
                  <a:schemeClr val="tx1"/>
                </a:solidFill>
                <a:effectLst/>
                <a:latin typeface="+mn-lt"/>
                <a:ea typeface="+mn-ea"/>
                <a:cs typeface="+mn-cs"/>
              </a:rPr>
              <a:t>of</a:t>
            </a:r>
            <a:r>
              <a:rPr lang="de-DE" sz="1400" b="0" kern="1200" dirty="0">
                <a:solidFill>
                  <a:schemeClr val="tx1"/>
                </a:solidFill>
                <a:effectLst/>
                <a:latin typeface="+mn-lt"/>
                <a:ea typeface="+mn-ea"/>
                <a:cs typeface="+mn-cs"/>
              </a:rPr>
              <a:t> COMPAS</a:t>
            </a:r>
          </a:p>
          <a:p>
            <a:pPr marL="783595" lvl="1" indent="-285750" rtl="0" fontAlgn="ctr">
              <a:buFont typeface="Arial" panose="020B0604020202020204" pitchFamily="34" charset="0"/>
              <a:buChar char="•"/>
            </a:pPr>
            <a:r>
              <a:rPr lang="de-DE" b="0" kern="1200" dirty="0">
                <a:solidFill>
                  <a:schemeClr val="tx1"/>
                </a:solidFill>
                <a:effectLst/>
                <a:latin typeface="+mn-lt"/>
                <a:ea typeface="+mn-ea"/>
                <a:cs typeface="+mn-cs"/>
              </a:rPr>
              <a:t>On top </a:t>
            </a:r>
            <a:r>
              <a:rPr lang="de-DE" b="0" kern="1200" dirty="0" err="1">
                <a:solidFill>
                  <a:schemeClr val="tx1"/>
                </a:solidFill>
                <a:effectLst/>
                <a:latin typeface="+mn-lt"/>
                <a:ea typeface="+mn-ea"/>
                <a:cs typeface="+mn-cs"/>
              </a:rPr>
              <a:t>three</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risk</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scales</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can</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be</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seen</a:t>
            </a:r>
            <a:endParaRPr lang="de-DE" b="0" kern="1200" dirty="0">
              <a:solidFill>
                <a:schemeClr val="tx1"/>
              </a:solidFill>
              <a:effectLst/>
              <a:latin typeface="+mn-lt"/>
              <a:ea typeface="+mn-ea"/>
              <a:cs typeface="+mn-cs"/>
            </a:endParaRPr>
          </a:p>
          <a:p>
            <a:pPr marL="783595" lvl="1" indent="-285750" rtl="0" fontAlgn="ctr">
              <a:buFont typeface="Arial" panose="020B0604020202020204" pitchFamily="34" charset="0"/>
              <a:buChar char="•"/>
            </a:pPr>
            <a:r>
              <a:rPr lang="de-DE" b="0" kern="1200" dirty="0" err="1">
                <a:solidFill>
                  <a:schemeClr val="tx1"/>
                </a:solidFill>
                <a:effectLst/>
                <a:latin typeface="+mn-lt"/>
                <a:ea typeface="+mn-ea"/>
                <a:cs typeface="+mn-cs"/>
              </a:rPr>
              <a:t>Scales</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of</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criminogenic</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need</a:t>
            </a:r>
            <a:r>
              <a:rPr lang="de-DE" b="0" kern="1200" dirty="0">
                <a:solidFill>
                  <a:schemeClr val="tx1"/>
                </a:solidFill>
                <a:effectLst/>
                <a:latin typeface="+mn-lt"/>
                <a:ea typeface="+mn-ea"/>
                <a:cs typeface="+mn-cs"/>
              </a:rPr>
              <a:t> </a:t>
            </a:r>
            <a:r>
              <a:rPr lang="de-DE" b="0" kern="1200" dirty="0" err="1">
                <a:solidFill>
                  <a:schemeClr val="tx1"/>
                </a:solidFill>
                <a:effectLst/>
                <a:latin typeface="+mn-lt"/>
                <a:ea typeface="+mn-ea"/>
                <a:cs typeface="+mn-cs"/>
              </a:rPr>
              <a:t>scales</a:t>
            </a: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8</a:t>
            </a:fld>
            <a:endParaRPr lang="de-DE"/>
          </a:p>
        </p:txBody>
      </p:sp>
    </p:spTree>
    <p:extLst>
      <p:ext uri="{BB962C8B-B14F-4D97-AF65-F5344CB8AC3E}">
        <p14:creationId xmlns:p14="http://schemas.microsoft.com/office/powerpoint/2010/main" val="359026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marR="0" lvl="0" indent="-2857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de-DE" dirty="0"/>
              <a:t>Not in </a:t>
            </a:r>
            <a:r>
              <a:rPr lang="de-DE" dirty="0" err="1"/>
              <a:t>federal</a:t>
            </a:r>
            <a:r>
              <a:rPr lang="de-DE" dirty="0"/>
              <a:t> </a:t>
            </a:r>
            <a:r>
              <a:rPr lang="de-DE" dirty="0" err="1"/>
              <a:t>oversight</a:t>
            </a:r>
            <a:r>
              <a:rPr lang="de-DE" dirty="0"/>
              <a:t>, but private -&gt; </a:t>
            </a:r>
            <a:r>
              <a:rPr lang="de-DE" dirty="0" err="1"/>
              <a:t>therefore</a:t>
            </a:r>
            <a:r>
              <a:rPr lang="de-DE" dirty="0"/>
              <a:t> </a:t>
            </a:r>
            <a:r>
              <a:rPr lang="de-DE" dirty="0" err="1"/>
              <a:t>highly</a:t>
            </a:r>
            <a:r>
              <a:rPr lang="de-DE" dirty="0"/>
              <a:t> intransparent</a:t>
            </a:r>
          </a:p>
          <a:p>
            <a:pPr marL="285750" marR="0" lvl="0" indent="-2857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de-DE" dirty="0" err="1"/>
              <a:t>incorrectly</a:t>
            </a:r>
            <a:r>
              <a:rPr lang="de-DE" dirty="0"/>
              <a:t> </a:t>
            </a:r>
            <a:r>
              <a:rPr lang="de-DE" dirty="0" err="1"/>
              <a:t>labeled</a:t>
            </a:r>
            <a:r>
              <a:rPr lang="de-DE" dirty="0"/>
              <a:t> Afro-Americans </a:t>
            </a:r>
            <a:r>
              <a:rPr lang="de-DE" dirty="0" err="1"/>
              <a:t>more</a:t>
            </a:r>
            <a:r>
              <a:rPr lang="de-DE" dirty="0"/>
              <a:t> </a:t>
            </a:r>
            <a:r>
              <a:rPr lang="de-DE" dirty="0" err="1"/>
              <a:t>likely</a:t>
            </a:r>
            <a:r>
              <a:rPr lang="de-DE" dirty="0"/>
              <a:t> </a:t>
            </a:r>
            <a:r>
              <a:rPr lang="de-DE" dirty="0" err="1"/>
              <a:t>to</a:t>
            </a:r>
            <a:r>
              <a:rPr lang="de-DE" dirty="0"/>
              <a:t> high </a:t>
            </a:r>
            <a:r>
              <a:rPr lang="de-DE" dirty="0" err="1"/>
              <a:t>scales</a:t>
            </a:r>
            <a:r>
              <a:rPr lang="de-DE" dirty="0"/>
              <a:t> </a:t>
            </a:r>
            <a:r>
              <a:rPr lang="de-DE" dirty="0" err="1"/>
              <a:t>than</a:t>
            </a:r>
            <a:r>
              <a:rPr lang="de-DE" dirty="0"/>
              <a:t> </a:t>
            </a:r>
            <a:r>
              <a:rPr lang="de-DE" dirty="0" err="1"/>
              <a:t>caucasians</a:t>
            </a:r>
            <a:endParaRPr lang="de-DE" dirty="0"/>
          </a:p>
          <a:p>
            <a:pPr marL="285750" marR="0" lvl="0" indent="-2857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endParaRPr lang="de-DE" dirty="0"/>
          </a:p>
          <a:p>
            <a:pPr marL="285750" marR="0" lvl="0" indent="-2857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de-DE" sz="1300" kern="1200" dirty="0" err="1">
                <a:solidFill>
                  <a:schemeClr val="tx1"/>
                </a:solidFill>
                <a:effectLst/>
                <a:latin typeface="+mn-lt"/>
                <a:ea typeface="+mn-ea"/>
                <a:cs typeface="+mn-cs"/>
              </a:rPr>
              <a:t>While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the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risk</a:t>
            </a:r>
            <a:r>
              <a:rPr lang="de-DE" sz="1300" kern="1200" dirty="0">
                <a:solidFill>
                  <a:schemeClr val="tx1"/>
                </a:solidFill>
                <a:effectLst/>
                <a:latin typeface="+mn-lt"/>
                <a:ea typeface="+mn-ea"/>
                <a:cs typeface="+mn-cs"/>
              </a:rPr>
              <a:t> score </a:t>
            </a:r>
            <a:r>
              <a:rPr lang="de-DE" sz="1300" kern="1200" dirty="0" err="1">
                <a:solidFill>
                  <a:schemeClr val="tx1"/>
                </a:solidFill>
                <a:effectLst/>
                <a:latin typeface="+mn-lt"/>
                <a:ea typeface="+mn-ea"/>
                <a:cs typeface="+mn-cs"/>
              </a:rPr>
              <a:t>can</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help</a:t>
            </a:r>
            <a:r>
              <a:rPr lang="de-DE" sz="1300" kern="1200" dirty="0">
                <a:solidFill>
                  <a:schemeClr val="tx1"/>
                </a:solidFill>
                <a:effectLst/>
                <a:latin typeface="+mn-lt"/>
                <a:ea typeface="+mn-ea"/>
                <a:cs typeface="+mn-cs"/>
              </a:rPr>
              <a:t> a </a:t>
            </a:r>
            <a:r>
              <a:rPr lang="de-DE" sz="1300" kern="1200" dirty="0" err="1">
                <a:solidFill>
                  <a:schemeClr val="tx1"/>
                </a:solidFill>
                <a:effectLst/>
                <a:latin typeface="+mn-lt"/>
                <a:ea typeface="+mn-ea"/>
                <a:cs typeface="+mn-cs"/>
              </a:rPr>
              <a:t>judge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better</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understand</a:t>
            </a:r>
            <a:r>
              <a:rPr lang="de-DE" sz="1300" kern="1200" dirty="0">
                <a:solidFill>
                  <a:schemeClr val="tx1"/>
                </a:solidFill>
                <a:effectLst/>
                <a:latin typeface="+mn-lt"/>
                <a:ea typeface="+mn-ea"/>
                <a:cs typeface="+mn-cs"/>
              </a:rPr>
              <a:t> a </a:t>
            </a:r>
            <a:r>
              <a:rPr lang="de-DE" sz="1300" kern="1200" dirty="0" err="1">
                <a:solidFill>
                  <a:schemeClr val="tx1"/>
                </a:solidFill>
                <a:effectLst/>
                <a:latin typeface="+mn-lt"/>
                <a:ea typeface="+mn-ea"/>
                <a:cs typeface="+mn-cs"/>
              </a:rPr>
              <a:t>defendant’s</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unique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situa</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tion</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and</a:t>
            </a:r>
            <a:r>
              <a:rPr lang="de-DE" sz="1300" kern="1200" dirty="0">
                <a:solidFill>
                  <a:schemeClr val="tx1"/>
                </a:solidFill>
                <a:effectLst/>
                <a:latin typeface="+mn-lt"/>
                <a:ea typeface="+mn-ea"/>
                <a:cs typeface="+mn-cs"/>
              </a:rPr>
              <a:t> relevant </a:t>
            </a:r>
            <a:r>
              <a:rPr lang="de-DE" sz="1300" kern="1200" dirty="0" err="1">
                <a:solidFill>
                  <a:schemeClr val="tx1"/>
                </a:solidFill>
                <a:effectLst/>
                <a:latin typeface="+mn-lt"/>
                <a:ea typeface="+mn-ea"/>
                <a:cs typeface="+mn-cs"/>
              </a:rPr>
              <a:t>factors</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the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court</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held</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that</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it</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should</a:t>
            </a:r>
            <a:r>
              <a:rPr lang="de-DE" sz="1300" kern="1200" dirty="0">
                <a:solidFill>
                  <a:schemeClr val="tx1"/>
                </a:solidFill>
                <a:effectLst/>
                <a:latin typeface="+mn-lt"/>
                <a:ea typeface="+mn-ea"/>
                <a:cs typeface="+mn-cs"/>
              </a:rPr>
              <a:t> not </a:t>
            </a:r>
            <a:r>
              <a:rPr lang="de-DE" sz="1300" kern="1200" dirty="0" err="1">
                <a:solidFill>
                  <a:schemeClr val="tx1"/>
                </a:solidFill>
                <a:effectLst/>
                <a:latin typeface="+mn-lt"/>
                <a:ea typeface="+mn-ea"/>
                <a:cs typeface="+mn-cs"/>
              </a:rPr>
              <a:t>be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used</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to</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determine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the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length</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or</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severity</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of</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the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punishment</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and</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certainly</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should</a:t>
            </a:r>
            <a:r>
              <a:rPr lang="de-DE" sz="1300" kern="1200" dirty="0">
                <a:solidFill>
                  <a:schemeClr val="tx1"/>
                </a:solidFill>
                <a:effectLst/>
                <a:latin typeface="+mn-lt"/>
                <a:ea typeface="+mn-ea"/>
                <a:cs typeface="+mn-cs"/>
              </a:rPr>
              <a:t> not </a:t>
            </a:r>
            <a:r>
              <a:rPr lang="de-DE" sz="1300" kern="1200" dirty="0" err="1">
                <a:solidFill>
                  <a:schemeClr val="tx1"/>
                </a:solidFill>
                <a:effectLst/>
                <a:latin typeface="+mn-lt"/>
                <a:ea typeface="+mn-ea"/>
                <a:cs typeface="+mn-cs"/>
              </a:rPr>
              <a:t>be</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counted</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as</a:t>
            </a:r>
            <a:r>
              <a:rPr lang="de-DE" sz="1300" kern="1200" dirty="0">
                <a:solidFill>
                  <a:schemeClr val="tx1"/>
                </a:solidFill>
                <a:effectLst/>
                <a:latin typeface="+mn-lt"/>
                <a:ea typeface="+mn-ea"/>
                <a:cs typeface="+mn-cs"/>
              </a:rPr>
              <a:t> an </a:t>
            </a:r>
            <a:r>
              <a:rPr lang="de-DE" sz="1300" kern="1200" dirty="0" err="1">
                <a:solidFill>
                  <a:schemeClr val="tx1"/>
                </a:solidFill>
                <a:effectLst/>
                <a:latin typeface="+mn-lt"/>
                <a:ea typeface="+mn-ea"/>
                <a:cs typeface="+mn-cs"/>
              </a:rPr>
              <a:t>official</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aggravating</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or</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mitigating</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factor</a:t>
            </a:r>
            <a:r>
              <a:rPr lang="de-DE" sz="1300" kern="1200" dirty="0">
                <a:solidFill>
                  <a:schemeClr val="tx1"/>
                </a:solidFill>
                <a:effectLst/>
                <a:latin typeface="+mn-lt"/>
                <a:ea typeface="+mn-ea"/>
                <a:cs typeface="+mn-cs"/>
              </a:rPr>
              <a:t> in a </a:t>
            </a:r>
            <a:r>
              <a:rPr lang="de-DE" sz="1300" kern="1200" dirty="0" err="1">
                <a:solidFill>
                  <a:schemeClr val="tx1"/>
                </a:solidFill>
                <a:effectLst/>
                <a:latin typeface="+mn-lt"/>
                <a:ea typeface="+mn-ea"/>
                <a:cs typeface="+mn-cs"/>
              </a:rPr>
              <a:t>sentencing</a:t>
            </a:r>
            <a:r>
              <a:rPr lang="de-DE" sz="1300" kern="1200" dirty="0">
                <a:solidFill>
                  <a:schemeClr val="tx1"/>
                </a:solidFill>
                <a:effectLst/>
                <a:latin typeface="+mn-lt"/>
                <a:ea typeface="+mn-ea"/>
                <a:cs typeface="+mn-cs"/>
              </a:rPr>
              <a:t> </a:t>
            </a:r>
            <a:r>
              <a:rPr lang="de-DE" sz="1300" kern="1200" dirty="0" err="1">
                <a:solidFill>
                  <a:schemeClr val="tx1"/>
                </a:solidFill>
                <a:effectLst/>
                <a:latin typeface="+mn-lt"/>
                <a:ea typeface="+mn-ea"/>
                <a:cs typeface="+mn-cs"/>
              </a:rPr>
              <a:t>decision</a:t>
            </a:r>
            <a:r>
              <a:rPr lang="de-DE" sz="1300" kern="1200" dirty="0">
                <a:solidFill>
                  <a:schemeClr val="tx1"/>
                </a:solidFill>
                <a:effectLst/>
                <a:latin typeface="+mn-lt"/>
                <a:ea typeface="+mn-ea"/>
                <a:cs typeface="+mn-cs"/>
              </a:rPr>
              <a:t>. </a:t>
            </a:r>
            <a:endParaRPr lang="de-DE" dirty="0"/>
          </a:p>
          <a:p>
            <a:pPr marL="285750" marR="0" lvl="0" indent="-2857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endParaRPr lang="de-DE" dirty="0"/>
          </a:p>
          <a:p>
            <a:pPr marL="285750" indent="-285750" rtl="0" fontAlgn="ct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pPr>
              <a:defRPr/>
            </a:pPr>
            <a:fld id="{4BE95388-7F7D-43F8-90D7-3064B11887F9}" type="slidenum">
              <a:rPr lang="de-DE" smtClean="0"/>
              <a:pPr>
                <a:defRPr/>
              </a:pPr>
              <a:t>9</a:t>
            </a:fld>
            <a:endParaRPr lang="de-DE"/>
          </a:p>
        </p:txBody>
      </p:sp>
    </p:spTree>
    <p:extLst>
      <p:ext uri="{BB962C8B-B14F-4D97-AF65-F5344CB8AC3E}">
        <p14:creationId xmlns:p14="http://schemas.microsoft.com/office/powerpoint/2010/main" val="3407455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_1">
    <p:spTree>
      <p:nvGrpSpPr>
        <p:cNvPr id="1" name=""/>
        <p:cNvGrpSpPr/>
        <p:nvPr/>
      </p:nvGrpSpPr>
      <p:grpSpPr>
        <a:xfrm>
          <a:off x="0" y="0"/>
          <a:ext cx="0" cy="0"/>
          <a:chOff x="0" y="0"/>
          <a:chExt cx="0" cy="0"/>
        </a:xfrm>
      </p:grpSpPr>
      <p:pic>
        <p:nvPicPr>
          <p:cNvPr id="6" name="Grafik 5"/>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7340187" y="1440000"/>
            <a:ext cx="3324323" cy="5436000"/>
          </a:xfrm>
          <a:prstGeom prst="rect">
            <a:avLst/>
          </a:prstGeom>
          <a:ln w="6350" cmpd="sng">
            <a:noFill/>
          </a:ln>
        </p:spPr>
      </p:pic>
      <p:pic>
        <p:nvPicPr>
          <p:cNvPr id="12" name="Grafik 11"/>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5098" y="1439999"/>
            <a:ext cx="1018503" cy="5436000"/>
          </a:xfrm>
          <a:prstGeom prst="rect">
            <a:avLst/>
          </a:prstGeom>
          <a:ln w="6350" cmpd="sng">
            <a:noFill/>
          </a:ln>
        </p:spPr>
      </p:pic>
      <p:sp>
        <p:nvSpPr>
          <p:cNvPr id="7" name="Titel 1"/>
          <p:cNvSpPr>
            <a:spLocks noGrp="1"/>
          </p:cNvSpPr>
          <p:nvPr>
            <p:ph type="title" hasCustomPrompt="1"/>
          </p:nvPr>
        </p:nvSpPr>
        <p:spPr>
          <a:xfrm>
            <a:off x="1260000" y="4716735"/>
            <a:ext cx="5886900" cy="1016087"/>
          </a:xfrm>
          <a:prstGeom prst="rect">
            <a:avLst/>
          </a:prstGeom>
        </p:spPr>
        <p:txBody>
          <a:bodyPr lIns="0" tIns="0" rIns="0" bIns="0" anchor="t" anchorCtr="0"/>
          <a:lstStyle>
            <a:lvl1pPr algn="l">
              <a:lnSpc>
                <a:spcPct val="90000"/>
              </a:lnSpc>
              <a:defRPr sz="3000" cap="all" baseline="0"/>
            </a:lvl1pPr>
          </a:lstStyle>
          <a:p>
            <a:r>
              <a:rPr lang="de-DE" dirty="0"/>
              <a:t>&lt;Titel&gt;</a:t>
            </a:r>
          </a:p>
        </p:txBody>
      </p:sp>
      <p:sp>
        <p:nvSpPr>
          <p:cNvPr id="8" name="Textplatzhalter 10"/>
          <p:cNvSpPr>
            <a:spLocks noGrp="1"/>
          </p:cNvSpPr>
          <p:nvPr>
            <p:ph type="body" sz="quarter" idx="14" hasCustomPrompt="1"/>
          </p:nvPr>
        </p:nvSpPr>
        <p:spPr>
          <a:xfrm>
            <a:off x="1260000" y="5737562"/>
            <a:ext cx="5886900" cy="635357"/>
          </a:xfrm>
          <a:prstGeom prst="rect">
            <a:avLst/>
          </a:prstGeom>
        </p:spPr>
        <p:txBody>
          <a:bodyPr lIns="0" tIns="0" rIns="0" bIns="0">
            <a:noAutofit/>
          </a:bodyPr>
          <a:lstStyle>
            <a:lvl1pPr marL="0" indent="0" algn="l">
              <a:lnSpc>
                <a:spcPct val="90000"/>
              </a:lnSpc>
              <a:buNone/>
              <a:defRPr sz="1600"/>
            </a:lvl1pPr>
          </a:lstStyle>
          <a:p>
            <a:pPr lvl="0"/>
            <a:r>
              <a:rPr lang="de-DE" dirty="0"/>
              <a:t>&lt;Untertitel&gt;</a:t>
            </a:r>
          </a:p>
        </p:txBody>
      </p:sp>
      <p:sp>
        <p:nvSpPr>
          <p:cNvPr id="9" name="Bildplatzhalter 13"/>
          <p:cNvSpPr>
            <a:spLocks noGrp="1"/>
          </p:cNvSpPr>
          <p:nvPr>
            <p:ph type="pic" sz="quarter" idx="15"/>
          </p:nvPr>
        </p:nvSpPr>
        <p:spPr>
          <a:xfrm>
            <a:off x="1044000" y="1440000"/>
            <a:ext cx="6300000" cy="2998800"/>
          </a:xfrm>
          <a:prstGeom prst="rect">
            <a:avLst/>
          </a:prstGeom>
        </p:spPr>
        <p:txBody>
          <a:bodyPr/>
          <a:lstStyle/>
          <a:p>
            <a:r>
              <a:rPr lang="de-DE"/>
              <a:t>Bild durch Klicken auf Symbol hinzufügen</a:t>
            </a:r>
            <a:endParaRPr lang="de-DE" dirty="0"/>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76700" y="360000"/>
            <a:ext cx="2340000" cy="849453"/>
          </a:xfrm>
          <a:prstGeom prst="rect">
            <a:avLst/>
          </a:prstGeom>
        </p:spPr>
      </p:pic>
      <p:pic>
        <p:nvPicPr>
          <p:cNvPr id="17"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108" y="6876975"/>
            <a:ext cx="1069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ßzeilenplatzhalter 4"/>
          <p:cNvSpPr>
            <a:spLocks noGrp="1"/>
          </p:cNvSpPr>
          <p:nvPr>
            <p:ph type="ftr" sz="quarter" idx="3"/>
          </p:nvPr>
        </p:nvSpPr>
        <p:spPr>
          <a:xfrm>
            <a:off x="622882" y="7063200"/>
            <a:ext cx="5563387" cy="317569"/>
          </a:xfrm>
          <a:prstGeom prst="rect">
            <a:avLst/>
          </a:prstGeom>
        </p:spPr>
        <p:txBody>
          <a:bodyPr lIns="99569" tIns="49785" rIns="99569" bIns="49785"/>
          <a:lstStyle>
            <a:lvl1pPr>
              <a:defRPr sz="1000" b="1" cap="all" baseline="0">
                <a:latin typeface="Arial Narrow" panose="020B0606020202030204" pitchFamily="34" charset="0"/>
              </a:defRPr>
            </a:lvl1pPr>
          </a:lstStyle>
          <a:p>
            <a:pPr>
              <a:defRPr/>
            </a:pPr>
            <a:r>
              <a:rPr lang="de-DE" dirty="0"/>
              <a:t>Absendername</a:t>
            </a:r>
          </a:p>
        </p:txBody>
      </p:sp>
      <p:cxnSp>
        <p:nvCxnSpPr>
          <p:cNvPr id="3" name="Gerade Verbindung 2"/>
          <p:cNvCxnSpPr/>
          <p:nvPr userDrawn="1"/>
        </p:nvCxnSpPr>
        <p:spPr>
          <a:xfrm>
            <a:off x="700" y="1440000"/>
            <a:ext cx="10692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a:xfrm>
            <a:off x="0" y="0"/>
            <a:ext cx="10693400" cy="756126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ußzeilenplatzhalter 4"/>
          <p:cNvSpPr txBox="1">
            <a:spLocks/>
          </p:cNvSpPr>
          <p:nvPr userDrawn="1"/>
        </p:nvSpPr>
        <p:spPr>
          <a:xfrm>
            <a:off x="7506940" y="7063462"/>
            <a:ext cx="2654771" cy="317569"/>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all"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lgn="r">
              <a:defRPr/>
            </a:pPr>
            <a:r>
              <a:rPr lang="de-DE" cap="none" baseline="0" dirty="0"/>
              <a:t>» www.leuphana.de</a:t>
            </a:r>
          </a:p>
        </p:txBody>
      </p:sp>
    </p:spTree>
    <p:extLst>
      <p:ext uri="{BB962C8B-B14F-4D97-AF65-F5344CB8AC3E}">
        <p14:creationId xmlns:p14="http://schemas.microsoft.com/office/powerpoint/2010/main" val="7444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_2">
    <p:spTree>
      <p:nvGrpSpPr>
        <p:cNvPr id="1" name=""/>
        <p:cNvGrpSpPr/>
        <p:nvPr/>
      </p:nvGrpSpPr>
      <p:grpSpPr>
        <a:xfrm>
          <a:off x="0" y="0"/>
          <a:ext cx="0" cy="0"/>
          <a:chOff x="0" y="0"/>
          <a:chExt cx="0" cy="0"/>
        </a:xfrm>
      </p:grpSpPr>
      <p:sp>
        <p:nvSpPr>
          <p:cNvPr id="8" name="Bildplatzhalter 13"/>
          <p:cNvSpPr>
            <a:spLocks noGrp="1"/>
          </p:cNvSpPr>
          <p:nvPr>
            <p:ph type="pic" sz="quarter" idx="15"/>
          </p:nvPr>
        </p:nvSpPr>
        <p:spPr>
          <a:xfrm>
            <a:off x="2232000" y="1692000"/>
            <a:ext cx="6300000" cy="2998800"/>
          </a:xfrm>
          <a:prstGeom prst="rect">
            <a:avLst/>
          </a:prstGeom>
        </p:spPr>
        <p:txBody>
          <a:bodyPr/>
          <a:lstStyle/>
          <a:p>
            <a:r>
              <a:rPr lang="de-DE"/>
              <a:t>Bild durch Klicken auf Symbol hinzufügen</a:t>
            </a:r>
            <a:endParaRPr lang="de-DE" dirty="0"/>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108" y="6876975"/>
            <a:ext cx="1069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ußzeilenplatzhalter 4"/>
          <p:cNvSpPr>
            <a:spLocks noGrp="1"/>
          </p:cNvSpPr>
          <p:nvPr>
            <p:ph type="ftr" sz="quarter" idx="3"/>
          </p:nvPr>
        </p:nvSpPr>
        <p:spPr>
          <a:xfrm>
            <a:off x="622882" y="7063200"/>
            <a:ext cx="5563387" cy="317569"/>
          </a:xfrm>
          <a:prstGeom prst="rect">
            <a:avLst/>
          </a:prstGeom>
        </p:spPr>
        <p:txBody>
          <a:bodyPr lIns="99569" tIns="49785" rIns="99569" bIns="49785"/>
          <a:lstStyle>
            <a:lvl1pPr>
              <a:defRPr sz="1000" b="1" cap="all" baseline="0">
                <a:latin typeface="Arial Narrow" panose="020B0606020202030204" pitchFamily="34" charset="0"/>
              </a:defRPr>
            </a:lvl1pPr>
          </a:lstStyle>
          <a:p>
            <a:pPr>
              <a:defRPr/>
            </a:pPr>
            <a:r>
              <a:rPr lang="de-DE" dirty="0"/>
              <a:t>Absendername</a:t>
            </a: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76700" y="360000"/>
            <a:ext cx="2340000" cy="849453"/>
          </a:xfrm>
          <a:prstGeom prst="rect">
            <a:avLst/>
          </a:prstGeom>
        </p:spPr>
      </p:pic>
      <p:sp>
        <p:nvSpPr>
          <p:cNvPr id="13" name="Textplatzhalter 10"/>
          <p:cNvSpPr>
            <a:spLocks noGrp="1"/>
          </p:cNvSpPr>
          <p:nvPr>
            <p:ph type="body" sz="quarter" idx="16" hasCustomPrompt="1"/>
          </p:nvPr>
        </p:nvSpPr>
        <p:spPr>
          <a:xfrm>
            <a:off x="2232000" y="5809570"/>
            <a:ext cx="6300000" cy="635357"/>
          </a:xfrm>
          <a:prstGeom prst="rect">
            <a:avLst/>
          </a:prstGeom>
        </p:spPr>
        <p:txBody>
          <a:bodyPr>
            <a:noAutofit/>
          </a:bodyPr>
          <a:lstStyle>
            <a:lvl1pPr marL="0" indent="0" algn="l">
              <a:lnSpc>
                <a:spcPct val="90000"/>
              </a:lnSpc>
              <a:spcBef>
                <a:spcPts val="0"/>
              </a:spcBef>
              <a:buNone/>
              <a:defRPr sz="1600"/>
            </a:lvl1pPr>
          </a:lstStyle>
          <a:p>
            <a:pPr lvl="0"/>
            <a:r>
              <a:rPr lang="de-DE" dirty="0"/>
              <a:t>&lt;Untertitel&gt;</a:t>
            </a:r>
          </a:p>
        </p:txBody>
      </p:sp>
      <p:sp>
        <p:nvSpPr>
          <p:cNvPr id="3" name="Textplatzhalter 2"/>
          <p:cNvSpPr>
            <a:spLocks noGrp="1"/>
          </p:cNvSpPr>
          <p:nvPr>
            <p:ph type="body" sz="quarter" idx="17" hasCustomPrompt="1"/>
          </p:nvPr>
        </p:nvSpPr>
        <p:spPr>
          <a:xfrm>
            <a:off x="2232000" y="4788743"/>
            <a:ext cx="6300000" cy="1015200"/>
          </a:xfrm>
        </p:spPr>
        <p:txBody>
          <a:bodyPr anchor="t" anchorCtr="0">
            <a:noAutofit/>
          </a:bodyPr>
          <a:lstStyle>
            <a:lvl1pPr algn="l">
              <a:lnSpc>
                <a:spcPct val="90000"/>
              </a:lnSpc>
              <a:spcBef>
                <a:spcPts val="0"/>
              </a:spcBef>
              <a:defRPr sz="3000" b="1" cap="all" baseline="0"/>
            </a:lvl1pPr>
          </a:lstStyle>
          <a:p>
            <a:r>
              <a:rPr lang="de-DE" dirty="0"/>
              <a:t>&lt;Titel&gt;</a:t>
            </a:r>
          </a:p>
        </p:txBody>
      </p:sp>
      <p:sp>
        <p:nvSpPr>
          <p:cNvPr id="9" name="Fußzeilenplatzhalter 4"/>
          <p:cNvSpPr txBox="1">
            <a:spLocks/>
          </p:cNvSpPr>
          <p:nvPr userDrawn="1"/>
        </p:nvSpPr>
        <p:spPr>
          <a:xfrm>
            <a:off x="7506940" y="7063462"/>
            <a:ext cx="2654771" cy="317569"/>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all"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lgn="r">
              <a:defRPr/>
            </a:pPr>
            <a:r>
              <a:rPr lang="de-DE" cap="none" baseline="0" dirty="0"/>
              <a:t>» www.leuphana.de</a:t>
            </a:r>
          </a:p>
        </p:txBody>
      </p:sp>
    </p:spTree>
    <p:extLst>
      <p:ext uri="{BB962C8B-B14F-4D97-AF65-F5344CB8AC3E}">
        <p14:creationId xmlns:p14="http://schemas.microsoft.com/office/powerpoint/2010/main" val="330515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6" name="Inhaltsplatzhalter 9"/>
          <p:cNvSpPr>
            <a:spLocks noGrp="1"/>
          </p:cNvSpPr>
          <p:nvPr>
            <p:ph sz="quarter" idx="13" hasCustomPrompt="1"/>
          </p:nvPr>
        </p:nvSpPr>
        <p:spPr>
          <a:xfrm>
            <a:off x="594000" y="2268463"/>
            <a:ext cx="9504000" cy="4248688"/>
          </a:xfrm>
          <a:prstGeom prst="rect">
            <a:avLst/>
          </a:prstGeom>
        </p:spPr>
        <p:txBody>
          <a:bodyPr/>
          <a:lstStyle>
            <a:lvl1pPr marL="285750" indent="-285750" algn="l">
              <a:buFont typeface="Arial Narrow" panose="020B0606020202030204" pitchFamily="34" charset="0"/>
              <a:buChar char="—"/>
              <a:defRPr sz="2400"/>
            </a:lvl1pPr>
            <a:lvl2pPr>
              <a:defRPr sz="1800"/>
            </a:lvl2pPr>
            <a:lvl3pPr marL="623888" indent="-285750" algn="l">
              <a:buFont typeface="Arial Narrow" panose="020B0606020202030204" pitchFamily="34" charset="0"/>
              <a:buChar char="—"/>
              <a:defRPr sz="2400"/>
            </a:lvl3pPr>
            <a:lvl4pPr marL="922338" indent="-285750" algn="l" defTabSz="990600">
              <a:buFont typeface="Arial Narrow" panose="020B0606020202030204" pitchFamily="34" charset="0"/>
              <a:buChar char="—"/>
              <a:tabLst/>
              <a:defRPr sz="2400"/>
            </a:lvl4pPr>
            <a:lvl5pPr marL="1209675" indent="-285750" algn="l">
              <a:buFont typeface="Arial Narrow" panose="020B0606020202030204" pitchFamily="34" charset="0"/>
              <a:buChar char="—"/>
              <a:defRPr sz="2400"/>
            </a:lvl5pPr>
          </a:lstStyle>
          <a:p>
            <a:pPr lvl="0"/>
            <a:r>
              <a:rPr lang="de-DE" dirty="0"/>
              <a:t> &lt;Hier Text eingeben&gt;</a:t>
            </a:r>
          </a:p>
          <a:p>
            <a:pPr lvl="2"/>
            <a:r>
              <a:rPr lang="de-DE" dirty="0"/>
              <a:t>&lt;Zweite Ebene&gt;</a:t>
            </a:r>
          </a:p>
          <a:p>
            <a:pPr lvl="3"/>
            <a:r>
              <a:rPr lang="de-DE" dirty="0"/>
              <a:t>&lt;Dritte Ebene&gt;</a:t>
            </a:r>
          </a:p>
          <a:p>
            <a:pPr lvl="4"/>
            <a:r>
              <a:rPr lang="de-DE" dirty="0"/>
              <a:t>&lt;Vierte Ebene&gt;</a:t>
            </a:r>
          </a:p>
          <a:p>
            <a:pPr lvl="0"/>
            <a:endParaRPr lang="de-DE" dirty="0"/>
          </a:p>
        </p:txBody>
      </p:sp>
      <p:sp>
        <p:nvSpPr>
          <p:cNvPr id="2" name="Titel 1"/>
          <p:cNvSpPr>
            <a:spLocks noGrp="1"/>
          </p:cNvSpPr>
          <p:nvPr>
            <p:ph type="title" hasCustomPrompt="1"/>
          </p:nvPr>
        </p:nvSpPr>
        <p:spPr/>
        <p:txBody>
          <a:bodyPr/>
          <a:lstStyle>
            <a:lvl1pPr>
              <a:defRPr/>
            </a:lvl1pPr>
          </a:lstStyle>
          <a:p>
            <a:r>
              <a:rPr lang="de-DE" dirty="0"/>
              <a:t>&lt;Titel&gt;</a:t>
            </a:r>
          </a:p>
        </p:txBody>
      </p:sp>
      <p:sp>
        <p:nvSpPr>
          <p:cNvPr id="3" name="Foliennummernplatzhalter 2"/>
          <p:cNvSpPr>
            <a:spLocks noGrp="1"/>
          </p:cNvSpPr>
          <p:nvPr>
            <p:ph type="sldNum" sz="quarter" idx="10"/>
          </p:nvPr>
        </p:nvSpPr>
        <p:spPr/>
        <p:txBody>
          <a:bodyPr/>
          <a:lstStyle/>
          <a:p>
            <a:fld id="{FBFABFFE-90DD-440B-AC35-B7B4159FFB71}" type="slidenum">
              <a:rPr lang="de-DE" smtClean="0"/>
              <a:pPr/>
              <a:t>‹#›</a:t>
            </a:fld>
            <a:endParaRPr lang="de-DE" dirty="0"/>
          </a:p>
        </p:txBody>
      </p:sp>
      <p:sp>
        <p:nvSpPr>
          <p:cNvPr id="4" name="Fußzeilenplatzhalter 3"/>
          <p:cNvSpPr>
            <a:spLocks noGrp="1"/>
          </p:cNvSpPr>
          <p:nvPr>
            <p:ph type="ftr" sz="quarter" idx="11"/>
          </p:nvPr>
        </p:nvSpPr>
        <p:spPr/>
        <p:txBody>
          <a:bodyPr/>
          <a:lstStyle>
            <a:lvl1pPr>
              <a:defRPr/>
            </a:lvl1pPr>
          </a:lstStyle>
          <a:p>
            <a:pPr>
              <a:defRPr/>
            </a:pPr>
            <a:r>
              <a:rPr lang="de-DE" dirty="0"/>
              <a:t>Learning </a:t>
            </a:r>
            <a:r>
              <a:rPr lang="de-DE" dirty="0" err="1"/>
              <a:t>from</a:t>
            </a:r>
            <a:r>
              <a:rPr lang="de-DE" dirty="0"/>
              <a:t> Data / Burkhardt Funk</a:t>
            </a:r>
          </a:p>
        </p:txBody>
      </p:sp>
      <p:sp>
        <p:nvSpPr>
          <p:cNvPr id="5" name="Datumsplatzhalter 4"/>
          <p:cNvSpPr>
            <a:spLocks noGrp="1"/>
          </p:cNvSpPr>
          <p:nvPr>
            <p:ph type="dt" sz="half" idx="12"/>
          </p:nvPr>
        </p:nvSpPr>
        <p:spPr/>
        <p:txBody>
          <a:bodyPr/>
          <a:lstStyle/>
          <a:p>
            <a:fld id="{6D65D29C-5FAD-450E-9AF9-47122E739D9B}" type="datetime1">
              <a:rPr lang="de-DE" smtClean="0"/>
              <a:t>31.05.2020</a:t>
            </a:fld>
            <a:endParaRPr lang="de-DE" dirty="0"/>
          </a:p>
        </p:txBody>
      </p:sp>
    </p:spTree>
    <p:extLst>
      <p:ext uri="{BB962C8B-B14F-4D97-AF65-F5344CB8AC3E}">
        <p14:creationId xmlns:p14="http://schemas.microsoft.com/office/powerpoint/2010/main" val="28282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&lt;Titel&gt;</a:t>
            </a:r>
          </a:p>
        </p:txBody>
      </p:sp>
      <p:sp>
        <p:nvSpPr>
          <p:cNvPr id="3" name="Foliennummernplatzhalter 2"/>
          <p:cNvSpPr>
            <a:spLocks noGrp="1"/>
          </p:cNvSpPr>
          <p:nvPr>
            <p:ph type="sldNum" sz="quarter" idx="10"/>
          </p:nvPr>
        </p:nvSpPr>
        <p:spPr/>
        <p:txBody>
          <a:bodyPr/>
          <a:lstStyle/>
          <a:p>
            <a:fld id="{FBFABFFE-90DD-440B-AC35-B7B4159FFB71}" type="slidenum">
              <a:rPr lang="de-DE" smtClean="0"/>
              <a:pPr/>
              <a:t>‹#›</a:t>
            </a:fld>
            <a:endParaRPr lang="de-DE" dirty="0"/>
          </a:p>
        </p:txBody>
      </p:sp>
      <p:sp>
        <p:nvSpPr>
          <p:cNvPr id="4" name="Fußzeilenplatzhalter 3"/>
          <p:cNvSpPr>
            <a:spLocks noGrp="1"/>
          </p:cNvSpPr>
          <p:nvPr>
            <p:ph type="ftr" sz="quarter" idx="11"/>
          </p:nvPr>
        </p:nvSpPr>
        <p:spPr/>
        <p:txBody>
          <a:bodyPr/>
          <a:lstStyle/>
          <a:p>
            <a:pPr>
              <a:defRPr/>
            </a:pPr>
            <a:r>
              <a:rPr lang="de-DE" dirty="0"/>
              <a:t>Learning </a:t>
            </a:r>
            <a:r>
              <a:rPr lang="de-DE" dirty="0" err="1"/>
              <a:t>from</a:t>
            </a:r>
            <a:r>
              <a:rPr lang="de-DE" dirty="0"/>
              <a:t> Data / Burkhardt Funk</a:t>
            </a:r>
          </a:p>
        </p:txBody>
      </p:sp>
      <p:sp>
        <p:nvSpPr>
          <p:cNvPr id="5" name="Datumsplatzhalter 4"/>
          <p:cNvSpPr>
            <a:spLocks noGrp="1"/>
          </p:cNvSpPr>
          <p:nvPr>
            <p:ph type="dt" sz="half" idx="12"/>
          </p:nvPr>
        </p:nvSpPr>
        <p:spPr/>
        <p:txBody>
          <a:bodyPr/>
          <a:lstStyle/>
          <a:p>
            <a:fld id="{81B64C01-70D9-483D-9D35-B6DC569065F5}" type="datetime1">
              <a:rPr lang="de-DE" smtClean="0"/>
              <a:t>31.05.2020</a:t>
            </a:fld>
            <a:endParaRPr lang="de-DE" dirty="0"/>
          </a:p>
        </p:txBody>
      </p:sp>
      <p:sp>
        <p:nvSpPr>
          <p:cNvPr id="9" name="Textplatzhalter 8"/>
          <p:cNvSpPr>
            <a:spLocks noGrp="1"/>
          </p:cNvSpPr>
          <p:nvPr>
            <p:ph type="body" sz="quarter" idx="13" hasCustomPrompt="1"/>
          </p:nvPr>
        </p:nvSpPr>
        <p:spPr>
          <a:xfrm>
            <a:off x="593725" y="2268463"/>
            <a:ext cx="9505950" cy="4248225"/>
          </a:xfrm>
        </p:spPr>
        <p:txBody>
          <a:bodyPr/>
          <a:lstStyle>
            <a:lvl1pPr>
              <a:defRPr/>
            </a:lvl1pPr>
          </a:lstStyle>
          <a:p>
            <a:pPr lvl="0"/>
            <a:r>
              <a:rPr lang="de-DE" dirty="0"/>
              <a:t>&lt;Text&gt;</a:t>
            </a:r>
          </a:p>
        </p:txBody>
      </p:sp>
    </p:spTree>
    <p:extLst>
      <p:ext uri="{BB962C8B-B14F-4D97-AF65-F5344CB8AC3E}">
        <p14:creationId xmlns:p14="http://schemas.microsoft.com/office/powerpoint/2010/main" val="2688529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_3_zeilige_ue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94700" y="1152000"/>
            <a:ext cx="9504000" cy="918000"/>
          </a:xfrm>
        </p:spPr>
        <p:txBody>
          <a:bodyPr/>
          <a:lstStyle>
            <a:lvl1pPr>
              <a:defRPr/>
            </a:lvl1pPr>
          </a:lstStyle>
          <a:p>
            <a:r>
              <a:rPr lang="de-DE" dirty="0"/>
              <a:t>&lt;Titel&gt;</a:t>
            </a:r>
          </a:p>
        </p:txBody>
      </p:sp>
      <p:sp>
        <p:nvSpPr>
          <p:cNvPr id="3" name="Foliennummernplatzhalter 2"/>
          <p:cNvSpPr>
            <a:spLocks noGrp="1"/>
          </p:cNvSpPr>
          <p:nvPr>
            <p:ph type="sldNum" sz="quarter" idx="10"/>
          </p:nvPr>
        </p:nvSpPr>
        <p:spPr/>
        <p:txBody>
          <a:bodyPr/>
          <a:lstStyle/>
          <a:p>
            <a:fld id="{FBFABFFE-90DD-440B-AC35-B7B4159FFB71}" type="slidenum">
              <a:rPr lang="de-DE" smtClean="0"/>
              <a:pPr/>
              <a:t>‹#›</a:t>
            </a:fld>
            <a:endParaRPr lang="de-DE" dirty="0"/>
          </a:p>
        </p:txBody>
      </p:sp>
      <p:sp>
        <p:nvSpPr>
          <p:cNvPr id="4" name="Fußzeilenplatzhalter 3"/>
          <p:cNvSpPr>
            <a:spLocks noGrp="1"/>
          </p:cNvSpPr>
          <p:nvPr>
            <p:ph type="ftr" sz="quarter" idx="11"/>
          </p:nvPr>
        </p:nvSpPr>
        <p:spPr/>
        <p:txBody>
          <a:bodyPr/>
          <a:lstStyle/>
          <a:p>
            <a:pPr>
              <a:defRPr/>
            </a:pPr>
            <a:r>
              <a:rPr lang="de-DE" dirty="0"/>
              <a:t>TITEL DER PRÄSENTATION / Name der Autorin/des Autors</a:t>
            </a:r>
            <a:endParaRPr lang="de-DE" cap="none" dirty="0"/>
          </a:p>
        </p:txBody>
      </p:sp>
      <p:sp>
        <p:nvSpPr>
          <p:cNvPr id="5" name="Datumsplatzhalter 4"/>
          <p:cNvSpPr>
            <a:spLocks noGrp="1"/>
          </p:cNvSpPr>
          <p:nvPr>
            <p:ph type="dt" sz="half" idx="12"/>
          </p:nvPr>
        </p:nvSpPr>
        <p:spPr/>
        <p:txBody>
          <a:bodyPr/>
          <a:lstStyle/>
          <a:p>
            <a:fld id="{81B64C01-70D9-483D-9D35-B6DC569065F5}" type="datetime1">
              <a:rPr lang="de-DE" smtClean="0"/>
              <a:t>31.05.2020</a:t>
            </a:fld>
            <a:endParaRPr lang="de-DE" dirty="0"/>
          </a:p>
        </p:txBody>
      </p:sp>
      <p:sp>
        <p:nvSpPr>
          <p:cNvPr id="8" name="Textplatzhalter 7"/>
          <p:cNvSpPr>
            <a:spLocks noGrp="1"/>
          </p:cNvSpPr>
          <p:nvPr>
            <p:ph type="body" sz="quarter" idx="13" hasCustomPrompt="1"/>
          </p:nvPr>
        </p:nvSpPr>
        <p:spPr>
          <a:xfrm>
            <a:off x="593725" y="2266951"/>
            <a:ext cx="9505950" cy="4249738"/>
          </a:xfrm>
        </p:spPr>
        <p:txBody>
          <a:bodyPr/>
          <a:lstStyle>
            <a:lvl1pPr>
              <a:defRPr/>
            </a:lvl1pPr>
          </a:lstStyle>
          <a:p>
            <a:pPr lvl="0"/>
            <a:r>
              <a:rPr lang="de-DE" dirty="0"/>
              <a:t>&lt;Text&gt;</a:t>
            </a:r>
          </a:p>
        </p:txBody>
      </p:sp>
    </p:spTree>
    <p:extLst>
      <p:ext uri="{BB962C8B-B14F-4D97-AF65-F5344CB8AC3E}">
        <p14:creationId xmlns:p14="http://schemas.microsoft.com/office/powerpoint/2010/main" val="2955820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mit Aufzählu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&lt;Titel&gt;</a:t>
            </a:r>
          </a:p>
        </p:txBody>
      </p:sp>
      <p:sp>
        <p:nvSpPr>
          <p:cNvPr id="3" name="Foliennummernplatzhalter 2"/>
          <p:cNvSpPr>
            <a:spLocks noGrp="1"/>
          </p:cNvSpPr>
          <p:nvPr>
            <p:ph type="sldNum" sz="quarter" idx="10"/>
          </p:nvPr>
        </p:nvSpPr>
        <p:spPr/>
        <p:txBody>
          <a:bodyPr/>
          <a:lstStyle/>
          <a:p>
            <a:fld id="{FBFABFFE-90DD-440B-AC35-B7B4159FFB71}" type="slidenum">
              <a:rPr lang="de-DE" smtClean="0"/>
              <a:pPr/>
              <a:t>‹#›</a:t>
            </a:fld>
            <a:endParaRPr lang="de-DE" dirty="0"/>
          </a:p>
        </p:txBody>
      </p:sp>
      <p:sp>
        <p:nvSpPr>
          <p:cNvPr id="4" name="Fußzeilenplatzhalter 3"/>
          <p:cNvSpPr>
            <a:spLocks noGrp="1"/>
          </p:cNvSpPr>
          <p:nvPr>
            <p:ph type="ftr" sz="quarter" idx="11"/>
          </p:nvPr>
        </p:nvSpPr>
        <p:spPr/>
        <p:txBody>
          <a:bodyPr/>
          <a:lstStyle/>
          <a:p>
            <a:pPr>
              <a:defRPr/>
            </a:pPr>
            <a:r>
              <a:rPr lang="de-DE"/>
              <a:t>TITEL DER PRÄSENTATION / Name der Autorin/des Autors</a:t>
            </a:r>
            <a:endParaRPr lang="de-DE" cap="none" dirty="0"/>
          </a:p>
        </p:txBody>
      </p:sp>
      <p:sp>
        <p:nvSpPr>
          <p:cNvPr id="5" name="Datumsplatzhalter 4"/>
          <p:cNvSpPr>
            <a:spLocks noGrp="1"/>
          </p:cNvSpPr>
          <p:nvPr>
            <p:ph type="dt" sz="half" idx="12"/>
          </p:nvPr>
        </p:nvSpPr>
        <p:spPr/>
        <p:txBody>
          <a:bodyPr/>
          <a:lstStyle/>
          <a:p>
            <a:fld id="{6D65D29C-5FAD-450E-9AF9-47122E739D9B}" type="datetime1">
              <a:rPr lang="de-DE" smtClean="0"/>
              <a:t>31.05.2020</a:t>
            </a:fld>
            <a:endParaRPr lang="de-DE" dirty="0"/>
          </a:p>
        </p:txBody>
      </p:sp>
      <p:sp>
        <p:nvSpPr>
          <p:cNvPr id="8" name="Bildplatzhalter 7"/>
          <p:cNvSpPr>
            <a:spLocks noGrp="1" noChangeAspect="1"/>
          </p:cNvSpPr>
          <p:nvPr>
            <p:ph type="pic" sz="quarter" idx="13"/>
          </p:nvPr>
        </p:nvSpPr>
        <p:spPr>
          <a:xfrm>
            <a:off x="594868" y="2268463"/>
            <a:ext cx="6191695" cy="2882341"/>
          </a:xfrm>
        </p:spPr>
        <p:txBody>
          <a:bodyPr/>
          <a:lstStyle/>
          <a:p>
            <a:r>
              <a:rPr lang="de-DE"/>
              <a:t>Bild durch Klicken auf Symbol hinzufügen</a:t>
            </a:r>
            <a:endParaRPr lang="de-DE" dirty="0"/>
          </a:p>
        </p:txBody>
      </p:sp>
      <p:sp>
        <p:nvSpPr>
          <p:cNvPr id="7" name="Textplatzhalter 6"/>
          <p:cNvSpPr>
            <a:spLocks noGrp="1"/>
          </p:cNvSpPr>
          <p:nvPr>
            <p:ph type="body" sz="quarter" idx="14" hasCustomPrompt="1"/>
          </p:nvPr>
        </p:nvSpPr>
        <p:spPr>
          <a:xfrm>
            <a:off x="7218363" y="2266950"/>
            <a:ext cx="2880617" cy="2881313"/>
          </a:xfrm>
        </p:spPr>
        <p:txBody>
          <a:bodyPr/>
          <a:lstStyle>
            <a:lvl1pPr marL="266700" indent="-266700">
              <a:buSzPct val="150000"/>
              <a:buFont typeface="Symbol" pitchFamily="18" charset="2"/>
              <a:buChar char="-"/>
              <a:defRPr sz="2400"/>
            </a:lvl1pPr>
            <a:lvl3pPr>
              <a:defRPr sz="2400"/>
            </a:lvl3pPr>
            <a:lvl4pPr>
              <a:defRPr sz="2400"/>
            </a:lvl4pPr>
            <a:lvl5pPr>
              <a:defRPr sz="2400"/>
            </a:lvl5pPr>
          </a:lstStyle>
          <a:p>
            <a:pPr lvl="0"/>
            <a:r>
              <a:rPr lang="de-DE" dirty="0"/>
              <a:t> &lt;Hier Text eingeben&gt;</a:t>
            </a:r>
          </a:p>
          <a:p>
            <a:pPr lvl="2"/>
            <a:r>
              <a:rPr lang="de-DE" dirty="0"/>
              <a:t>&lt;Zweite Ebene&gt;</a:t>
            </a:r>
          </a:p>
          <a:p>
            <a:pPr lvl="3"/>
            <a:r>
              <a:rPr lang="de-DE" dirty="0"/>
              <a:t>&lt;Dritte Ebene&gt;</a:t>
            </a:r>
          </a:p>
          <a:p>
            <a:pPr lvl="4"/>
            <a:r>
              <a:rPr lang="de-DE" dirty="0"/>
              <a:t>&lt;Vierte Ebene&gt;</a:t>
            </a:r>
          </a:p>
          <a:p>
            <a:pPr lvl="0"/>
            <a:endParaRPr lang="de-DE" dirty="0"/>
          </a:p>
        </p:txBody>
      </p:sp>
    </p:spTree>
    <p:extLst>
      <p:ext uri="{BB962C8B-B14F-4D97-AF65-F5344CB8AC3E}">
        <p14:creationId xmlns:p14="http://schemas.microsoft.com/office/powerpoint/2010/main" val="9517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nzes_Bild">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FBFABFFE-90DD-440B-AC35-B7B4159FFB71}" type="slidenum">
              <a:rPr lang="de-DE" smtClean="0"/>
              <a:pPr/>
              <a:t>‹#›</a:t>
            </a:fld>
            <a:endParaRPr lang="de-DE" dirty="0"/>
          </a:p>
        </p:txBody>
      </p:sp>
      <p:sp>
        <p:nvSpPr>
          <p:cNvPr id="4" name="Fußzeilenplatzhalter 3"/>
          <p:cNvSpPr>
            <a:spLocks noGrp="1"/>
          </p:cNvSpPr>
          <p:nvPr>
            <p:ph type="ftr" sz="quarter" idx="11"/>
          </p:nvPr>
        </p:nvSpPr>
        <p:spPr/>
        <p:txBody>
          <a:bodyPr/>
          <a:lstStyle/>
          <a:p>
            <a:pPr>
              <a:defRPr/>
            </a:pPr>
            <a:r>
              <a:rPr lang="de-DE"/>
              <a:t>TITEL DER PRÄSENTATION / Name der Autorin/des Autors</a:t>
            </a:r>
            <a:endParaRPr lang="de-DE" cap="none" dirty="0"/>
          </a:p>
        </p:txBody>
      </p:sp>
      <p:sp>
        <p:nvSpPr>
          <p:cNvPr id="5" name="Datumsplatzhalter 4"/>
          <p:cNvSpPr>
            <a:spLocks noGrp="1"/>
          </p:cNvSpPr>
          <p:nvPr>
            <p:ph type="dt" sz="half" idx="12"/>
          </p:nvPr>
        </p:nvSpPr>
        <p:spPr/>
        <p:txBody>
          <a:bodyPr/>
          <a:lstStyle/>
          <a:p>
            <a:fld id="{6D65D29C-5FAD-450E-9AF9-47122E739D9B}" type="datetime1">
              <a:rPr lang="de-DE" smtClean="0"/>
              <a:t>31.05.2020</a:t>
            </a:fld>
            <a:endParaRPr lang="de-DE" dirty="0"/>
          </a:p>
        </p:txBody>
      </p:sp>
      <p:sp>
        <p:nvSpPr>
          <p:cNvPr id="8" name="Bildplatzhalter 7"/>
          <p:cNvSpPr>
            <a:spLocks noGrp="1"/>
          </p:cNvSpPr>
          <p:nvPr>
            <p:ph type="pic" sz="quarter" idx="13"/>
          </p:nvPr>
        </p:nvSpPr>
        <p:spPr>
          <a:xfrm>
            <a:off x="0" y="0"/>
            <a:ext cx="10693400" cy="6876976"/>
          </a:xfrm>
        </p:spPr>
        <p:txBody>
          <a:bodyPr/>
          <a:lstStyle/>
          <a:p>
            <a:r>
              <a:rPr lang="de-DE"/>
              <a:t>Bild durch Klicken auf Symbol hinzufügen</a:t>
            </a:r>
          </a:p>
        </p:txBody>
      </p:sp>
    </p:spTree>
    <p:extLst>
      <p:ext uri="{BB962C8B-B14F-4D97-AF65-F5344CB8AC3E}">
        <p14:creationId xmlns:p14="http://schemas.microsoft.com/office/powerpoint/2010/main" val="3084780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hteck 4"/>
          <p:cNvSpPr/>
          <p:nvPr/>
        </p:nvSpPr>
        <p:spPr>
          <a:xfrm>
            <a:off x="0" y="6876975"/>
            <a:ext cx="10693400" cy="697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0" anchor="ctr"/>
          <a:lstStyle/>
          <a:p>
            <a:pPr algn="ctr"/>
            <a:endParaRPr lang="de-DE" sz="1100" dirty="0">
              <a:solidFill>
                <a:schemeClr val="tx1"/>
              </a:solidFill>
              <a:latin typeface="Trade Gothic LT Std Cn" pitchFamily="50" charset="0"/>
            </a:endParaRPr>
          </a:p>
        </p:txBody>
      </p:sp>
      <p:sp>
        <p:nvSpPr>
          <p:cNvPr id="3" name="Foliennummernplatzhalter 2"/>
          <p:cNvSpPr>
            <a:spLocks noGrp="1"/>
          </p:cNvSpPr>
          <p:nvPr>
            <p:ph type="sldNum" sz="quarter" idx="4"/>
          </p:nvPr>
        </p:nvSpPr>
        <p:spPr>
          <a:xfrm>
            <a:off x="9379148" y="7055201"/>
            <a:ext cx="707257" cy="316800"/>
          </a:xfrm>
          <a:prstGeom prst="rect">
            <a:avLst/>
          </a:prstGeom>
        </p:spPr>
        <p:txBody>
          <a:bodyPr vert="horz" wrap="square" lIns="91440" tIns="45720" rIns="0" bIns="45720" rtlCol="0" anchor="ctr"/>
          <a:lstStyle>
            <a:lvl1pPr algn="r">
              <a:defRPr sz="1000" b="1">
                <a:solidFill>
                  <a:schemeClr val="tx1"/>
                </a:solidFill>
                <a:latin typeface="Arial Narrow" panose="020B0606020202030204" pitchFamily="34" charset="0"/>
              </a:defRPr>
            </a:lvl1pPr>
          </a:lstStyle>
          <a:p>
            <a:fld id="{BEEB87E6-A2BA-422A-A856-101554BD2A49}" type="slidenum">
              <a:rPr lang="de-DE" smtClean="0"/>
              <a:pPr/>
              <a:t>‹#›</a:t>
            </a:fld>
            <a:endParaRPr lang="de-DE" dirty="0"/>
          </a:p>
        </p:txBody>
      </p:sp>
      <p:sp>
        <p:nvSpPr>
          <p:cNvPr id="14" name="Fußzeilenplatzhalter 4"/>
          <p:cNvSpPr>
            <a:spLocks noGrp="1"/>
          </p:cNvSpPr>
          <p:nvPr>
            <p:ph type="ftr" sz="quarter" idx="3"/>
          </p:nvPr>
        </p:nvSpPr>
        <p:spPr>
          <a:xfrm>
            <a:off x="522164" y="7063462"/>
            <a:ext cx="4771299" cy="317569"/>
          </a:xfrm>
          <a:prstGeom prst="rect">
            <a:avLst/>
          </a:prstGeom>
        </p:spPr>
        <p:txBody>
          <a:bodyPr wrap="square" lIns="99569" tIns="49785" rIns="99569" bIns="49785" anchor="ctr"/>
          <a:lstStyle>
            <a:lvl1pPr>
              <a:defRPr sz="1000" b="1" cap="none" baseline="0">
                <a:latin typeface="Arial Narrow" panose="020B0606020202030204" pitchFamily="34" charset="0"/>
              </a:defRPr>
            </a:lvl1pPr>
          </a:lstStyle>
          <a:p>
            <a:pPr>
              <a:defRPr/>
            </a:pPr>
            <a:r>
              <a:rPr lang="de-DE"/>
              <a:t>TITEL DER PRÄSENTATION / Name der Autorin/des Autors</a:t>
            </a:r>
            <a:endParaRPr lang="de-DE" dirty="0"/>
          </a:p>
        </p:txBody>
      </p:sp>
      <p:pic>
        <p:nvPicPr>
          <p:cNvPr id="23" name="Picture 2" descr="C:\Users\Justine Bak\Desktop\Logos\logo_leuphana NEU_print_S_ja.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184740" y="377073"/>
            <a:ext cx="2323920" cy="375568"/>
          </a:xfrm>
          <a:prstGeom prst="rect">
            <a:avLst/>
          </a:prstGeom>
          <a:noFill/>
          <a:extLst>
            <a:ext uri="{909E8E84-426E-40DD-AFC4-6F175D3DCCD1}">
              <a14:hiddenFill xmlns:a14="http://schemas.microsoft.com/office/drawing/2010/main">
                <a:solidFill>
                  <a:srgbClr val="FFFFFF"/>
                </a:solidFill>
              </a14:hiddenFill>
            </a:ext>
          </a:extLst>
        </p:spPr>
      </p:pic>
      <p:sp>
        <p:nvSpPr>
          <p:cNvPr id="1026" name="Titelplatzhalter 1"/>
          <p:cNvSpPr>
            <a:spLocks noGrp="1"/>
          </p:cNvSpPr>
          <p:nvPr>
            <p:ph type="title"/>
          </p:nvPr>
        </p:nvSpPr>
        <p:spPr bwMode="auto">
          <a:xfrm>
            <a:off x="594700" y="1152024"/>
            <a:ext cx="9504000" cy="61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r>
              <a:rPr lang="de-DE" dirty="0"/>
              <a:t>&lt;Titel&gt;</a:t>
            </a:r>
          </a:p>
        </p:txBody>
      </p:sp>
      <p:sp>
        <p:nvSpPr>
          <p:cNvPr id="8" name="Fußzeilenplatzhalter 2"/>
          <p:cNvSpPr txBox="1">
            <a:spLocks/>
          </p:cNvSpPr>
          <p:nvPr/>
        </p:nvSpPr>
        <p:spPr>
          <a:xfrm>
            <a:off x="2303593" y="7135470"/>
            <a:ext cx="1530939" cy="317569"/>
          </a:xfrm>
          <a:prstGeom prst="rect">
            <a:avLst/>
          </a:prstGeom>
        </p:spPr>
        <p:txBody>
          <a:bodyPr lIns="99569" tIns="49785" rIns="99569" bIns="49785"/>
          <a:lstStyle>
            <a:defPPr>
              <a:defRPr lang="de-DE"/>
            </a:defPPr>
            <a:lvl1pPr algn="l" rtl="0" fontAlgn="base">
              <a:spcBef>
                <a:spcPct val="0"/>
              </a:spcBef>
              <a:spcAft>
                <a:spcPct val="0"/>
              </a:spcAft>
              <a:defRPr sz="1300" b="1" kern="1200" cap="all" baseline="0">
                <a:solidFill>
                  <a:schemeClr val="tx1"/>
                </a:solidFill>
                <a:latin typeface="Trade Gothic LT Std Cn" pitchFamily="50"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endParaRPr lang="de-DE" dirty="0"/>
          </a:p>
        </p:txBody>
      </p:sp>
      <p:sp>
        <p:nvSpPr>
          <p:cNvPr id="4" name="Datumsplatzhalter 3"/>
          <p:cNvSpPr>
            <a:spLocks noGrp="1"/>
          </p:cNvSpPr>
          <p:nvPr>
            <p:ph type="dt" sz="half" idx="2"/>
          </p:nvPr>
        </p:nvSpPr>
        <p:spPr>
          <a:xfrm>
            <a:off x="7578948" y="7055201"/>
            <a:ext cx="1199406" cy="316800"/>
          </a:xfrm>
          <a:prstGeom prst="rect">
            <a:avLst/>
          </a:prstGeom>
        </p:spPr>
        <p:txBody>
          <a:bodyPr vert="horz" wrap="square" lIns="91440" tIns="45720" rIns="91440" bIns="45720" rtlCol="0" anchor="ctr"/>
          <a:lstStyle>
            <a:lvl1pPr algn="r">
              <a:defRPr sz="1000" b="1">
                <a:solidFill>
                  <a:schemeClr val="tx1"/>
                </a:solidFill>
                <a:latin typeface="Arial Narrow" panose="020B0606020202030204" pitchFamily="34" charset="0"/>
              </a:defRPr>
            </a:lvl1pPr>
          </a:lstStyle>
          <a:p>
            <a:fld id="{E123F965-0CB2-4158-9136-314DE9724DB2}" type="datetime1">
              <a:rPr lang="de-DE" smtClean="0"/>
              <a:pPr/>
              <a:t>31.05.2020</a:t>
            </a:fld>
            <a:endParaRPr lang="de-DE" dirty="0"/>
          </a:p>
        </p:txBody>
      </p:sp>
      <p:sp>
        <p:nvSpPr>
          <p:cNvPr id="2" name="Textplatzhalter 1"/>
          <p:cNvSpPr>
            <a:spLocks noGrp="1" noChangeAspect="1"/>
          </p:cNvSpPr>
          <p:nvPr>
            <p:ph type="body" idx="1"/>
          </p:nvPr>
        </p:nvSpPr>
        <p:spPr>
          <a:xfrm>
            <a:off x="594700" y="2268000"/>
            <a:ext cx="9504000" cy="4248935"/>
          </a:xfrm>
          <a:prstGeom prst="rect">
            <a:avLst/>
          </a:prstGeom>
        </p:spPr>
        <p:txBody>
          <a:bodyPr vert="horz" wrap="square" lIns="0" tIns="0" rIns="0" bIns="0" rtlCol="0" anchor="t" anchorCtr="0">
            <a:noAutofit/>
          </a:bodyPr>
          <a:lstStyle/>
          <a:p>
            <a:pPr lvl="0"/>
            <a:r>
              <a:rPr lang="de-DE" dirty="0"/>
              <a:t>&lt;Text&gt;</a:t>
            </a:r>
          </a:p>
        </p:txBody>
      </p:sp>
      <p:sp>
        <p:nvSpPr>
          <p:cNvPr id="10" name="Rechteck 9"/>
          <p:cNvSpPr/>
          <p:nvPr/>
        </p:nvSpPr>
        <p:spPr>
          <a:xfrm>
            <a:off x="0" y="0"/>
            <a:ext cx="10693400" cy="756126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99444333"/>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899" r:id="rId3"/>
    <p:sldLayoutId id="2147483904" r:id="rId4"/>
    <p:sldLayoutId id="2147483908" r:id="rId5"/>
    <p:sldLayoutId id="2147483906" r:id="rId6"/>
    <p:sldLayoutId id="2147483907" r:id="rId7"/>
  </p:sldLayoutIdLst>
  <p:hf hdr="0"/>
  <p:txStyles>
    <p:titleStyle>
      <a:lvl1pPr algn="l" rtl="0" eaLnBrk="1" fontAlgn="base" hangingPunct="1">
        <a:lnSpc>
          <a:spcPct val="90000"/>
        </a:lnSpc>
        <a:spcBef>
          <a:spcPct val="0"/>
        </a:spcBef>
        <a:spcAft>
          <a:spcPct val="0"/>
        </a:spcAft>
        <a:defRPr sz="3000" b="1" kern="1200" cap="none" baseline="0">
          <a:solidFill>
            <a:schemeClr val="tx1"/>
          </a:solidFill>
          <a:latin typeface="Arial Narrow" panose="020B0606020202030204" pitchFamily="34" charset="0"/>
          <a:ea typeface="+mj-ea"/>
          <a:cs typeface="Arial" pitchFamily="34" charset="0"/>
        </a:defRPr>
      </a:lvl1pPr>
      <a:lvl2pPr algn="l" rtl="0" eaLnBrk="1" fontAlgn="base" hangingPunct="1">
        <a:spcBef>
          <a:spcPct val="0"/>
        </a:spcBef>
        <a:spcAft>
          <a:spcPct val="0"/>
        </a:spcAft>
        <a:defRPr sz="2400" b="1">
          <a:solidFill>
            <a:srgbClr val="404040"/>
          </a:solidFill>
          <a:latin typeface="Arial" charset="0"/>
          <a:cs typeface="Arial" charset="0"/>
        </a:defRPr>
      </a:lvl2pPr>
      <a:lvl3pPr algn="l" rtl="0" eaLnBrk="1" fontAlgn="base" hangingPunct="1">
        <a:spcBef>
          <a:spcPct val="0"/>
        </a:spcBef>
        <a:spcAft>
          <a:spcPct val="0"/>
        </a:spcAft>
        <a:defRPr sz="2400" b="1">
          <a:solidFill>
            <a:srgbClr val="404040"/>
          </a:solidFill>
          <a:latin typeface="Arial" charset="0"/>
          <a:cs typeface="Arial" charset="0"/>
        </a:defRPr>
      </a:lvl3pPr>
      <a:lvl4pPr algn="l" rtl="0" eaLnBrk="1" fontAlgn="base" hangingPunct="1">
        <a:spcBef>
          <a:spcPct val="0"/>
        </a:spcBef>
        <a:spcAft>
          <a:spcPct val="0"/>
        </a:spcAft>
        <a:defRPr sz="2400" b="1">
          <a:solidFill>
            <a:srgbClr val="404040"/>
          </a:solidFill>
          <a:latin typeface="Arial" charset="0"/>
          <a:cs typeface="Arial" charset="0"/>
        </a:defRPr>
      </a:lvl4pPr>
      <a:lvl5pPr algn="l" rtl="0" eaLnBrk="1" fontAlgn="base" hangingPunct="1">
        <a:spcBef>
          <a:spcPct val="0"/>
        </a:spcBef>
        <a:spcAft>
          <a:spcPct val="0"/>
        </a:spcAft>
        <a:defRPr sz="2400" b="1">
          <a:solidFill>
            <a:srgbClr val="404040"/>
          </a:solidFill>
          <a:latin typeface="Arial" charset="0"/>
          <a:cs typeface="Arial" charset="0"/>
        </a:defRPr>
      </a:lvl5pPr>
      <a:lvl6pPr marL="497845" algn="l" rtl="0" eaLnBrk="1" fontAlgn="base" hangingPunct="1">
        <a:spcBef>
          <a:spcPct val="0"/>
        </a:spcBef>
        <a:spcAft>
          <a:spcPct val="0"/>
        </a:spcAft>
        <a:defRPr sz="2400" b="1">
          <a:solidFill>
            <a:srgbClr val="404040"/>
          </a:solidFill>
          <a:latin typeface="Arial" charset="0"/>
          <a:cs typeface="Arial" charset="0"/>
        </a:defRPr>
      </a:lvl6pPr>
      <a:lvl7pPr marL="995690" algn="l" rtl="0" eaLnBrk="1" fontAlgn="base" hangingPunct="1">
        <a:spcBef>
          <a:spcPct val="0"/>
        </a:spcBef>
        <a:spcAft>
          <a:spcPct val="0"/>
        </a:spcAft>
        <a:defRPr sz="2400" b="1">
          <a:solidFill>
            <a:srgbClr val="404040"/>
          </a:solidFill>
          <a:latin typeface="Arial" charset="0"/>
          <a:cs typeface="Arial" charset="0"/>
        </a:defRPr>
      </a:lvl7pPr>
      <a:lvl8pPr marL="1493535" algn="l" rtl="0" eaLnBrk="1" fontAlgn="base" hangingPunct="1">
        <a:spcBef>
          <a:spcPct val="0"/>
        </a:spcBef>
        <a:spcAft>
          <a:spcPct val="0"/>
        </a:spcAft>
        <a:defRPr sz="2400" b="1">
          <a:solidFill>
            <a:srgbClr val="404040"/>
          </a:solidFill>
          <a:latin typeface="Arial" charset="0"/>
          <a:cs typeface="Arial" charset="0"/>
        </a:defRPr>
      </a:lvl8pPr>
      <a:lvl9pPr marL="1991380" algn="l" rtl="0" eaLnBrk="1" fontAlgn="base" hangingPunct="1">
        <a:spcBef>
          <a:spcPct val="0"/>
        </a:spcBef>
        <a:spcAft>
          <a:spcPct val="0"/>
        </a:spcAft>
        <a:defRPr sz="2400" b="1">
          <a:solidFill>
            <a:srgbClr val="404040"/>
          </a:solidFill>
          <a:latin typeface="Arial" charset="0"/>
          <a:cs typeface="Arial" charset="0"/>
        </a:defRPr>
      </a:lvl9pPr>
    </p:titleStyle>
    <p:bodyStyle>
      <a:lvl1pPr marL="0" indent="0" algn="l" rtl="0" eaLnBrk="1" fontAlgn="base" hangingPunct="1">
        <a:spcBef>
          <a:spcPct val="20000"/>
        </a:spcBef>
        <a:spcAft>
          <a:spcPct val="0"/>
        </a:spcAft>
        <a:buClrTx/>
        <a:buFont typeface="Arial" panose="020B0604020202020204" pitchFamily="34" charset="0"/>
        <a:buNone/>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de-DE"/>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3.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icons8.de/" TargetMode="External"/><Relationship Id="rId3" Type="http://schemas.openxmlformats.org/officeDocument/2006/relationships/hyperlink" Target="https://www.predpol.com/wp-content/uploads/2018/09/le-predictions-1.png" TargetMode="External"/><Relationship Id="rId7" Type="http://schemas.openxmlformats.org/officeDocument/2006/relationships/hyperlink" Target="https://www.shotspotter.com/wp-content/uploads/2019/05/DFR-Example-.pdf" TargetMode="External"/><Relationship Id="rId2" Type="http://schemas.openxmlformats.org/officeDocument/2006/relationships/hyperlink" Target="http://www.northpointeinc.com/files/downloads/Northpointe_Suite.pdf" TargetMode="External"/><Relationship Id="rId1" Type="http://schemas.openxmlformats.org/officeDocument/2006/relationships/slideLayout" Target="../slideLayouts/slideLayout5.xml"/><Relationship Id="rId6" Type="http://schemas.openxmlformats.org/officeDocument/2006/relationships/hyperlink" Target="https://www.eastbayexpress.com/oakland/shotspotter-lobbied-oakland-officials-in-apparent-violation-of-law/Content?oid=3907581" TargetMode="External"/><Relationship Id="rId5" Type="http://schemas.openxmlformats.org/officeDocument/2006/relationships/hyperlink" Target="https://www.predpol.com/wp-content/uploads/2018/09/le-analytics_02.png" TargetMode="External"/><Relationship Id="rId4" Type="http://schemas.openxmlformats.org/officeDocument/2006/relationships/hyperlink" Target="https://blog.predpol.com/hs-fs/hubfs/NEW%20Patrol%20Heat%20Map5.png?width=1564&amp;name=NEW%20Patrol%20Heat%20Map5.pn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7.png"/><Relationship Id="rId7" Type="http://schemas.microsoft.com/office/2007/relationships/hdphoto" Target="../media/hdphoto1.wdp"/><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9.png"/><Relationship Id="rId4" Type="http://schemas.openxmlformats.org/officeDocument/2006/relationships/diagramLayout" Target="../diagrams/layout1.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5921CE-5EB9-134E-9D1E-4CC218FD8CDD}"/>
              </a:ext>
            </a:extLst>
          </p:cNvPr>
          <p:cNvSpPr>
            <a:spLocks noGrp="1"/>
          </p:cNvSpPr>
          <p:nvPr>
            <p:ph type="title"/>
          </p:nvPr>
        </p:nvSpPr>
        <p:spPr/>
        <p:txBody>
          <a:bodyPr/>
          <a:lstStyle/>
          <a:p>
            <a:r>
              <a:rPr lang="de-DE" dirty="0"/>
              <a:t>Crime </a:t>
            </a:r>
            <a:r>
              <a:rPr lang="de-DE" dirty="0" err="1"/>
              <a:t>prevention</a:t>
            </a:r>
            <a:endParaRPr lang="de-DE" dirty="0"/>
          </a:p>
        </p:txBody>
      </p:sp>
      <p:sp>
        <p:nvSpPr>
          <p:cNvPr id="3" name="Textplatzhalter 2">
            <a:extLst>
              <a:ext uri="{FF2B5EF4-FFF2-40B4-BE49-F238E27FC236}">
                <a16:creationId xmlns:a16="http://schemas.microsoft.com/office/drawing/2014/main" id="{6142B44A-E517-924F-87E3-CCC0344DB3E8}"/>
              </a:ext>
            </a:extLst>
          </p:cNvPr>
          <p:cNvSpPr>
            <a:spLocks noGrp="1"/>
          </p:cNvSpPr>
          <p:nvPr>
            <p:ph type="body" sz="quarter" idx="14"/>
          </p:nvPr>
        </p:nvSpPr>
        <p:spPr/>
        <p:txBody>
          <a:bodyPr anchor="ctr"/>
          <a:lstStyle/>
          <a:p>
            <a:r>
              <a:rPr lang="en-US" dirty="0"/>
              <a:t>Jan-</a:t>
            </a:r>
            <a:r>
              <a:rPr lang="en-US" dirty="0" err="1"/>
              <a:t>Niklas</a:t>
            </a:r>
            <a:r>
              <a:rPr lang="en-US" dirty="0"/>
              <a:t> Anders</a:t>
            </a:r>
          </a:p>
          <a:p>
            <a:r>
              <a:rPr lang="en-US" dirty="0" err="1"/>
              <a:t>Esat</a:t>
            </a:r>
            <a:r>
              <a:rPr lang="en-US" dirty="0"/>
              <a:t> </a:t>
            </a:r>
            <a:r>
              <a:rPr lang="en-US" dirty="0" err="1"/>
              <a:t>Armagan</a:t>
            </a:r>
            <a:r>
              <a:rPr lang="en-US" dirty="0"/>
              <a:t> </a:t>
            </a:r>
            <a:r>
              <a:rPr lang="en-US" dirty="0" err="1"/>
              <a:t>Kaymaz</a:t>
            </a:r>
            <a:endParaRPr lang="en-US" dirty="0"/>
          </a:p>
          <a:p>
            <a:r>
              <a:rPr lang="en-US" dirty="0" err="1"/>
              <a:t>Chân</a:t>
            </a:r>
            <a:r>
              <a:rPr lang="en-US" dirty="0"/>
              <a:t> Lê</a:t>
            </a:r>
          </a:p>
          <a:p>
            <a:r>
              <a:rPr lang="en-US" dirty="0"/>
              <a:t>Johanna Regenthal</a:t>
            </a:r>
          </a:p>
        </p:txBody>
      </p:sp>
      <p:pic>
        <p:nvPicPr>
          <p:cNvPr id="7" name="Bildplatzhalter 6" descr="Ein Bild, das draußen, gelb, Schild, Straße enthält.&#10;&#10;Automatisch generierte Beschreibung">
            <a:extLst>
              <a:ext uri="{FF2B5EF4-FFF2-40B4-BE49-F238E27FC236}">
                <a16:creationId xmlns:a16="http://schemas.microsoft.com/office/drawing/2014/main" id="{08DC2A66-8A1B-C045-9622-505A92B9EB84}"/>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4296" b="14296"/>
          <a:stretch>
            <a:fillRect/>
          </a:stretch>
        </p:blipFill>
        <p:spPr/>
      </p:pic>
      <p:sp>
        <p:nvSpPr>
          <p:cNvPr id="5" name="Fußzeilenplatzhalter 4">
            <a:extLst>
              <a:ext uri="{FF2B5EF4-FFF2-40B4-BE49-F238E27FC236}">
                <a16:creationId xmlns:a16="http://schemas.microsoft.com/office/drawing/2014/main" id="{A6A053F2-11B0-4347-9121-EC88BCC4451C}"/>
              </a:ext>
            </a:extLst>
          </p:cNvPr>
          <p:cNvSpPr>
            <a:spLocks noGrp="1"/>
          </p:cNvSpPr>
          <p:nvPr>
            <p:ph type="ftr" sz="quarter" idx="3"/>
          </p:nvPr>
        </p:nvSpPr>
        <p:spPr/>
        <p:txBody>
          <a:bodyPr/>
          <a:lstStyle/>
          <a:p>
            <a:r>
              <a:rPr lang="en-US" dirty="0"/>
              <a:t>Data Economy, WS 2019/2020</a:t>
            </a:r>
          </a:p>
        </p:txBody>
      </p:sp>
    </p:spTree>
    <p:extLst>
      <p:ext uri="{BB962C8B-B14F-4D97-AF65-F5344CB8AC3E}">
        <p14:creationId xmlns:p14="http://schemas.microsoft.com/office/powerpoint/2010/main" val="194423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C8166-6E57-B34D-91C0-39035B5D5080}"/>
              </a:ext>
            </a:extLst>
          </p:cNvPr>
          <p:cNvSpPr>
            <a:spLocks noGrp="1"/>
          </p:cNvSpPr>
          <p:nvPr>
            <p:ph type="title"/>
          </p:nvPr>
        </p:nvSpPr>
        <p:spPr/>
        <p:txBody>
          <a:bodyPr/>
          <a:lstStyle/>
          <a:p>
            <a:r>
              <a:rPr lang="de-DE" dirty="0" err="1"/>
              <a:t>Predictive</a:t>
            </a:r>
            <a:r>
              <a:rPr lang="de-DE" dirty="0"/>
              <a:t> </a:t>
            </a:r>
            <a:r>
              <a:rPr lang="de-DE" dirty="0" err="1"/>
              <a:t>Policing</a:t>
            </a:r>
            <a:r>
              <a:rPr lang="de-DE" dirty="0"/>
              <a:t> – </a:t>
            </a:r>
            <a:r>
              <a:rPr lang="de-DE" dirty="0" err="1"/>
              <a:t>Introduction</a:t>
            </a:r>
            <a:r>
              <a:rPr lang="de-DE" dirty="0"/>
              <a:t> </a:t>
            </a:r>
          </a:p>
        </p:txBody>
      </p:sp>
      <p:sp>
        <p:nvSpPr>
          <p:cNvPr id="3" name="Foliennummernplatzhalter 2">
            <a:extLst>
              <a:ext uri="{FF2B5EF4-FFF2-40B4-BE49-F238E27FC236}">
                <a16:creationId xmlns:a16="http://schemas.microsoft.com/office/drawing/2014/main" id="{113F3828-C2D8-7A48-BA55-3E0C616BC665}"/>
              </a:ext>
            </a:extLst>
          </p:cNvPr>
          <p:cNvSpPr>
            <a:spLocks noGrp="1"/>
          </p:cNvSpPr>
          <p:nvPr>
            <p:ph type="sldNum" sz="quarter" idx="10"/>
          </p:nvPr>
        </p:nvSpPr>
        <p:spPr/>
        <p:txBody>
          <a:bodyPr/>
          <a:lstStyle/>
          <a:p>
            <a:fld id="{FBFABFFE-90DD-440B-AC35-B7B4159FFB71}" type="slidenum">
              <a:rPr lang="de-DE" smtClean="0"/>
              <a:pPr/>
              <a:t>10</a:t>
            </a:fld>
            <a:endParaRPr lang="de-DE" dirty="0"/>
          </a:p>
        </p:txBody>
      </p:sp>
      <p:sp>
        <p:nvSpPr>
          <p:cNvPr id="4" name="Fußzeilenplatzhalter 3">
            <a:extLst>
              <a:ext uri="{FF2B5EF4-FFF2-40B4-BE49-F238E27FC236}">
                <a16:creationId xmlns:a16="http://schemas.microsoft.com/office/drawing/2014/main" id="{E8812602-F0DB-CE4E-A1D9-DAA8DBD7E629}"/>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727F4FEB-7BE3-E44D-8296-31FC12F04E41}"/>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8" name="Textplatzhalter 6">
            <a:extLst>
              <a:ext uri="{FF2B5EF4-FFF2-40B4-BE49-F238E27FC236}">
                <a16:creationId xmlns:a16="http://schemas.microsoft.com/office/drawing/2014/main" id="{A5E98DA2-B3D6-C449-8A23-928C1249A9A9}"/>
              </a:ext>
            </a:extLst>
          </p:cNvPr>
          <p:cNvSpPr txBox="1">
            <a:spLocks/>
          </p:cNvSpPr>
          <p:nvPr/>
        </p:nvSpPr>
        <p:spPr>
          <a:xfrm>
            <a:off x="594421" y="2266950"/>
            <a:ext cx="9505254" cy="4249738"/>
          </a:xfrm>
          <a:prstGeom prst="rect">
            <a:avLst/>
          </a:prstGeom>
        </p:spPr>
        <p:txBody>
          <a:bodyPr vert="horz" wrap="square" lIns="0" tIns="0" rIns="0" bIns="0" rtlCol="0" anchor="t"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nSpc>
                <a:spcPct val="90000"/>
              </a:lnSpc>
              <a:buSzTx/>
              <a:buFont typeface="Arial" panose="020B0604020202020204" pitchFamily="34" charset="0"/>
              <a:buChar char="•"/>
            </a:pPr>
            <a:r>
              <a:rPr lang="de-DE" dirty="0"/>
              <a:t>The </a:t>
            </a:r>
            <a:r>
              <a:rPr lang="de-DE" dirty="0" err="1"/>
              <a:t>collection</a:t>
            </a:r>
            <a:r>
              <a:rPr lang="de-DE" dirty="0"/>
              <a:t> </a:t>
            </a:r>
            <a:r>
              <a:rPr lang="de-DE" dirty="0" err="1"/>
              <a:t>and</a:t>
            </a:r>
            <a:r>
              <a:rPr lang="de-DE" dirty="0"/>
              <a:t> </a:t>
            </a:r>
            <a:r>
              <a:rPr lang="de-DE" dirty="0" err="1"/>
              <a:t>analysis</a:t>
            </a:r>
            <a:r>
              <a:rPr lang="de-DE" dirty="0"/>
              <a:t> </a:t>
            </a:r>
            <a:r>
              <a:rPr lang="de-DE" dirty="0" err="1"/>
              <a:t>of</a:t>
            </a:r>
            <a:r>
              <a:rPr lang="de-DE" dirty="0"/>
              <a:t> </a:t>
            </a:r>
            <a:r>
              <a:rPr lang="de-DE" dirty="0" err="1"/>
              <a:t>historical</a:t>
            </a:r>
            <a:r>
              <a:rPr lang="de-DE" dirty="0"/>
              <a:t> </a:t>
            </a:r>
            <a:r>
              <a:rPr lang="de-DE" dirty="0" err="1"/>
              <a:t>data</a:t>
            </a:r>
            <a:r>
              <a:rPr lang="de-DE" dirty="0"/>
              <a:t> </a:t>
            </a:r>
          </a:p>
          <a:p>
            <a:pPr>
              <a:lnSpc>
                <a:spcPct val="90000"/>
              </a:lnSpc>
              <a:buSzTx/>
              <a:buFont typeface="Arial" panose="020B0604020202020204" pitchFamily="34" charset="0"/>
              <a:buChar char="•"/>
            </a:pPr>
            <a:r>
              <a:rPr lang="de-DE" dirty="0" err="1"/>
              <a:t>for</a:t>
            </a:r>
            <a:r>
              <a:rPr lang="de-DE" dirty="0"/>
              <a:t> </a:t>
            </a:r>
            <a:r>
              <a:rPr lang="de-DE" dirty="0" err="1"/>
              <a:t>identification</a:t>
            </a:r>
            <a:r>
              <a:rPr lang="de-DE" dirty="0"/>
              <a:t> </a:t>
            </a:r>
            <a:r>
              <a:rPr lang="de-DE" dirty="0" err="1"/>
              <a:t>and</a:t>
            </a:r>
            <a:r>
              <a:rPr lang="de-DE" dirty="0"/>
              <a:t> </a:t>
            </a:r>
            <a:r>
              <a:rPr lang="de-DE" dirty="0" err="1"/>
              <a:t>statistical</a:t>
            </a:r>
            <a:r>
              <a:rPr lang="de-DE" dirty="0"/>
              <a:t> </a:t>
            </a:r>
            <a:r>
              <a:rPr lang="de-DE" dirty="0" err="1"/>
              <a:t>prediction</a:t>
            </a:r>
            <a:r>
              <a:rPr lang="de-DE" dirty="0"/>
              <a:t> </a:t>
            </a:r>
            <a:r>
              <a:rPr lang="de-DE" dirty="0" err="1"/>
              <a:t>of</a:t>
            </a:r>
            <a:r>
              <a:rPr lang="de-DE" dirty="0"/>
              <a:t> </a:t>
            </a:r>
          </a:p>
          <a:p>
            <a:pPr>
              <a:lnSpc>
                <a:spcPct val="90000"/>
              </a:lnSpc>
              <a:buSzTx/>
              <a:buFont typeface="Arial" panose="020B0604020202020204" pitchFamily="34" charset="0"/>
              <a:buChar char="•"/>
            </a:pPr>
            <a:r>
              <a:rPr lang="de-DE" sz="2400" dirty="0" err="1"/>
              <a:t>individuals</a:t>
            </a:r>
            <a:r>
              <a:rPr lang="de-DE" sz="2400" dirty="0"/>
              <a:t> </a:t>
            </a:r>
            <a:r>
              <a:rPr lang="de-DE" sz="2400" dirty="0" err="1"/>
              <a:t>or</a:t>
            </a:r>
            <a:r>
              <a:rPr lang="de-DE" sz="2400" dirty="0"/>
              <a:t> </a:t>
            </a:r>
            <a:r>
              <a:rPr lang="de-DE" sz="2400" dirty="0" err="1"/>
              <a:t>geospatial</a:t>
            </a:r>
            <a:r>
              <a:rPr lang="de-DE" sz="2400" dirty="0"/>
              <a:t> </a:t>
            </a:r>
            <a:r>
              <a:rPr lang="de-DE" sz="2400" dirty="0" err="1"/>
              <a:t>areas</a:t>
            </a:r>
            <a:r>
              <a:rPr lang="de-DE" sz="2400" dirty="0"/>
              <a:t> </a:t>
            </a:r>
          </a:p>
          <a:p>
            <a:pPr>
              <a:lnSpc>
                <a:spcPct val="90000"/>
              </a:lnSpc>
              <a:buSzTx/>
              <a:buFont typeface="Arial" panose="020B0604020202020204" pitchFamily="34" charset="0"/>
              <a:buChar char="•"/>
            </a:pPr>
            <a:r>
              <a:rPr lang="de-DE" dirty="0" err="1"/>
              <a:t>with</a:t>
            </a:r>
            <a:r>
              <a:rPr lang="de-DE" dirty="0"/>
              <a:t> an </a:t>
            </a:r>
            <a:r>
              <a:rPr lang="de-DE" dirty="0" err="1"/>
              <a:t>increased</a:t>
            </a:r>
            <a:r>
              <a:rPr lang="de-DE" dirty="0"/>
              <a:t> </a:t>
            </a:r>
            <a:r>
              <a:rPr lang="de-DE" dirty="0" err="1"/>
              <a:t>probability</a:t>
            </a:r>
            <a:r>
              <a:rPr lang="de-DE" dirty="0"/>
              <a:t> </a:t>
            </a:r>
            <a:r>
              <a:rPr lang="de-DE" dirty="0" err="1"/>
              <a:t>of</a:t>
            </a:r>
            <a:r>
              <a:rPr lang="de-DE" dirty="0"/>
              <a:t> </a:t>
            </a:r>
            <a:r>
              <a:rPr lang="de-DE" dirty="0" err="1"/>
              <a:t>criminal</a:t>
            </a:r>
            <a:r>
              <a:rPr lang="de-DE" dirty="0"/>
              <a:t> </a:t>
            </a:r>
            <a:r>
              <a:rPr lang="de-DE" dirty="0" err="1"/>
              <a:t>activity</a:t>
            </a:r>
            <a:r>
              <a:rPr lang="de-DE" dirty="0"/>
              <a:t> </a:t>
            </a:r>
            <a:r>
              <a:rPr lang="de-DE" dirty="0" err="1"/>
              <a:t>to</a:t>
            </a:r>
            <a:r>
              <a:rPr lang="de-DE" dirty="0"/>
              <a:t> </a:t>
            </a:r>
          </a:p>
          <a:p>
            <a:pPr>
              <a:lnSpc>
                <a:spcPct val="90000"/>
              </a:lnSpc>
              <a:buSzTx/>
              <a:buFont typeface="Arial" panose="020B0604020202020204" pitchFamily="34" charset="0"/>
              <a:buChar char="•"/>
            </a:pPr>
            <a:r>
              <a:rPr lang="de-DE" dirty="0" err="1"/>
              <a:t>help</a:t>
            </a:r>
            <a:r>
              <a:rPr lang="de-DE" dirty="0"/>
              <a:t> </a:t>
            </a:r>
            <a:r>
              <a:rPr lang="de-DE" dirty="0" err="1"/>
              <a:t>developing</a:t>
            </a:r>
            <a:r>
              <a:rPr lang="de-DE" dirty="0"/>
              <a:t> </a:t>
            </a:r>
            <a:r>
              <a:rPr lang="de-DE" dirty="0" err="1"/>
              <a:t>policing</a:t>
            </a:r>
            <a:r>
              <a:rPr lang="de-DE" dirty="0"/>
              <a:t> </a:t>
            </a:r>
            <a:r>
              <a:rPr lang="de-DE" dirty="0" err="1"/>
              <a:t>intervention</a:t>
            </a:r>
            <a:r>
              <a:rPr lang="de-DE" dirty="0"/>
              <a:t> </a:t>
            </a:r>
            <a:r>
              <a:rPr lang="de-DE" dirty="0" err="1"/>
              <a:t>and</a:t>
            </a:r>
            <a:r>
              <a:rPr lang="de-DE" dirty="0"/>
              <a:t> </a:t>
            </a:r>
            <a:r>
              <a:rPr lang="de-DE" dirty="0" err="1"/>
              <a:t>prevention</a:t>
            </a:r>
            <a:r>
              <a:rPr lang="de-DE" dirty="0"/>
              <a:t> </a:t>
            </a:r>
            <a:r>
              <a:rPr lang="de-DE" dirty="0" err="1"/>
              <a:t>strategies</a:t>
            </a:r>
            <a:r>
              <a:rPr lang="de-DE" dirty="0"/>
              <a:t> </a:t>
            </a:r>
            <a:r>
              <a:rPr lang="de-DE" dirty="0" err="1"/>
              <a:t>and</a:t>
            </a:r>
            <a:r>
              <a:rPr lang="de-DE" dirty="0"/>
              <a:t> </a:t>
            </a:r>
            <a:r>
              <a:rPr lang="de-DE" dirty="0" err="1"/>
              <a:t>tactics</a:t>
            </a:r>
            <a:endParaRPr lang="de-DE" dirty="0"/>
          </a:p>
        </p:txBody>
      </p:sp>
    </p:spTree>
    <p:extLst>
      <p:ext uri="{BB962C8B-B14F-4D97-AF65-F5344CB8AC3E}">
        <p14:creationId xmlns:p14="http://schemas.microsoft.com/office/powerpoint/2010/main" val="425399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C8166-6E57-B34D-91C0-39035B5D5080}"/>
              </a:ext>
            </a:extLst>
          </p:cNvPr>
          <p:cNvSpPr>
            <a:spLocks noGrp="1"/>
          </p:cNvSpPr>
          <p:nvPr>
            <p:ph type="title"/>
          </p:nvPr>
        </p:nvSpPr>
        <p:spPr/>
        <p:txBody>
          <a:bodyPr/>
          <a:lstStyle/>
          <a:p>
            <a:r>
              <a:rPr lang="de-DE" dirty="0" err="1"/>
              <a:t>Predictive</a:t>
            </a:r>
            <a:r>
              <a:rPr lang="de-DE" dirty="0"/>
              <a:t> </a:t>
            </a:r>
            <a:r>
              <a:rPr lang="de-DE" dirty="0" err="1"/>
              <a:t>Policing</a:t>
            </a:r>
            <a:r>
              <a:rPr lang="de-DE" dirty="0"/>
              <a:t> – </a:t>
            </a:r>
            <a:r>
              <a:rPr lang="de-DE" dirty="0" err="1"/>
              <a:t>Categories</a:t>
            </a:r>
            <a:r>
              <a:rPr lang="de-DE" dirty="0"/>
              <a:t> </a:t>
            </a:r>
          </a:p>
        </p:txBody>
      </p:sp>
      <p:sp>
        <p:nvSpPr>
          <p:cNvPr id="3" name="Foliennummernplatzhalter 2">
            <a:extLst>
              <a:ext uri="{FF2B5EF4-FFF2-40B4-BE49-F238E27FC236}">
                <a16:creationId xmlns:a16="http://schemas.microsoft.com/office/drawing/2014/main" id="{113F3828-C2D8-7A48-BA55-3E0C616BC665}"/>
              </a:ext>
            </a:extLst>
          </p:cNvPr>
          <p:cNvSpPr>
            <a:spLocks noGrp="1"/>
          </p:cNvSpPr>
          <p:nvPr>
            <p:ph type="sldNum" sz="quarter" idx="10"/>
          </p:nvPr>
        </p:nvSpPr>
        <p:spPr/>
        <p:txBody>
          <a:bodyPr/>
          <a:lstStyle/>
          <a:p>
            <a:fld id="{FBFABFFE-90DD-440B-AC35-B7B4159FFB71}" type="slidenum">
              <a:rPr lang="de-DE" smtClean="0"/>
              <a:pPr/>
              <a:t>11</a:t>
            </a:fld>
            <a:endParaRPr lang="de-DE" dirty="0"/>
          </a:p>
        </p:txBody>
      </p:sp>
      <p:sp>
        <p:nvSpPr>
          <p:cNvPr id="4" name="Fußzeilenplatzhalter 3">
            <a:extLst>
              <a:ext uri="{FF2B5EF4-FFF2-40B4-BE49-F238E27FC236}">
                <a16:creationId xmlns:a16="http://schemas.microsoft.com/office/drawing/2014/main" id="{E8812602-F0DB-CE4E-A1D9-DAA8DBD7E629}"/>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727F4FEB-7BE3-E44D-8296-31FC12F04E41}"/>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8" name="Textplatzhalter 6">
            <a:extLst>
              <a:ext uri="{FF2B5EF4-FFF2-40B4-BE49-F238E27FC236}">
                <a16:creationId xmlns:a16="http://schemas.microsoft.com/office/drawing/2014/main" id="{A5E98DA2-B3D6-C449-8A23-928C1249A9A9}"/>
              </a:ext>
            </a:extLst>
          </p:cNvPr>
          <p:cNvSpPr txBox="1">
            <a:spLocks/>
          </p:cNvSpPr>
          <p:nvPr/>
        </p:nvSpPr>
        <p:spPr>
          <a:xfrm>
            <a:off x="594421" y="2266950"/>
            <a:ext cx="9505254" cy="4249738"/>
          </a:xfrm>
          <a:prstGeom prst="rect">
            <a:avLst/>
          </a:prstGeom>
        </p:spPr>
        <p:txBody>
          <a:bodyPr vert="horz" wrap="square" lIns="0" tIns="0" rIns="0" bIns="0" rtlCol="0" anchor="t"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nSpc>
                <a:spcPct val="90000"/>
              </a:lnSpc>
              <a:buSzTx/>
              <a:buNone/>
            </a:pPr>
            <a:endParaRPr lang="de-DE" dirty="0"/>
          </a:p>
        </p:txBody>
      </p:sp>
      <p:sp>
        <p:nvSpPr>
          <p:cNvPr id="10" name="Abgerundetes Rechteck 9">
            <a:extLst>
              <a:ext uri="{FF2B5EF4-FFF2-40B4-BE49-F238E27FC236}">
                <a16:creationId xmlns:a16="http://schemas.microsoft.com/office/drawing/2014/main" id="{2872B754-810F-9540-BD21-DD9B51412FD4}"/>
              </a:ext>
            </a:extLst>
          </p:cNvPr>
          <p:cNvSpPr/>
          <p:nvPr/>
        </p:nvSpPr>
        <p:spPr>
          <a:xfrm>
            <a:off x="796220" y="2482974"/>
            <a:ext cx="4301709" cy="14761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u="sng" dirty="0">
                <a:solidFill>
                  <a:schemeClr val="bg1"/>
                </a:solidFill>
              </a:rPr>
              <a:t>Crimes</a:t>
            </a:r>
            <a:endParaRPr lang="de-DE" u="sng" dirty="0">
              <a:solidFill>
                <a:schemeClr val="bg1"/>
              </a:solidFill>
            </a:endParaRPr>
          </a:p>
          <a:p>
            <a:pPr algn="ctr"/>
            <a:endParaRPr lang="de-DE" dirty="0">
              <a:solidFill>
                <a:schemeClr val="bg1"/>
              </a:solidFill>
            </a:endParaRPr>
          </a:p>
          <a:p>
            <a:pPr marL="285750" indent="-285750">
              <a:buFont typeface="Arial" panose="020B0604020202020204" pitchFamily="34" charset="0"/>
              <a:buChar char="•"/>
            </a:pPr>
            <a:r>
              <a:rPr lang="de-DE" sz="1600" dirty="0">
                <a:solidFill>
                  <a:schemeClr val="bg1"/>
                </a:solidFill>
              </a:rPr>
              <a:t>Place </a:t>
            </a:r>
            <a:r>
              <a:rPr lang="de-DE" sz="1600" dirty="0" err="1">
                <a:solidFill>
                  <a:schemeClr val="bg1"/>
                </a:solidFill>
              </a:rPr>
              <a:t>and</a:t>
            </a:r>
            <a:r>
              <a:rPr lang="de-DE" sz="1600" dirty="0">
                <a:solidFill>
                  <a:schemeClr val="bg1"/>
                </a:solidFill>
              </a:rPr>
              <a:t> time </a:t>
            </a:r>
            <a:r>
              <a:rPr lang="de-DE" sz="1600" dirty="0" err="1">
                <a:solidFill>
                  <a:schemeClr val="bg1"/>
                </a:solidFill>
              </a:rPr>
              <a:t>with</a:t>
            </a:r>
            <a:r>
              <a:rPr lang="de-DE" sz="1600" dirty="0">
                <a:solidFill>
                  <a:schemeClr val="bg1"/>
                </a:solidFill>
              </a:rPr>
              <a:t> </a:t>
            </a:r>
            <a:r>
              <a:rPr lang="de-DE" sz="1600" dirty="0" err="1">
                <a:solidFill>
                  <a:schemeClr val="bg1"/>
                </a:solidFill>
              </a:rPr>
              <a:t>increased</a:t>
            </a:r>
            <a:r>
              <a:rPr lang="de-DE" sz="1600" dirty="0">
                <a:solidFill>
                  <a:schemeClr val="bg1"/>
                </a:solidFill>
              </a:rPr>
              <a:t> </a:t>
            </a:r>
            <a:r>
              <a:rPr lang="de-DE" sz="1600" dirty="0" err="1">
                <a:solidFill>
                  <a:schemeClr val="bg1"/>
                </a:solidFill>
              </a:rPr>
              <a:t>risk</a:t>
            </a:r>
            <a:r>
              <a:rPr lang="de-DE" sz="1600" dirty="0">
                <a:solidFill>
                  <a:schemeClr val="bg1"/>
                </a:solidFill>
              </a:rPr>
              <a:t> </a:t>
            </a:r>
            <a:r>
              <a:rPr lang="de-DE" sz="1600" dirty="0" err="1">
                <a:solidFill>
                  <a:schemeClr val="bg1"/>
                </a:solidFill>
              </a:rPr>
              <a:t>of</a:t>
            </a:r>
            <a:r>
              <a:rPr lang="de-DE" sz="1600" dirty="0">
                <a:solidFill>
                  <a:schemeClr val="bg1"/>
                </a:solidFill>
              </a:rPr>
              <a:t> time</a:t>
            </a:r>
          </a:p>
          <a:p>
            <a:pPr marL="285750" indent="-285750">
              <a:buFont typeface="Arial" panose="020B0604020202020204" pitchFamily="34" charset="0"/>
              <a:buChar char="•"/>
            </a:pPr>
            <a:endParaRPr lang="de-DE" dirty="0"/>
          </a:p>
        </p:txBody>
      </p:sp>
      <p:sp>
        <p:nvSpPr>
          <p:cNvPr id="12" name="Abgerundetes Rechteck 11">
            <a:extLst>
              <a:ext uri="{FF2B5EF4-FFF2-40B4-BE49-F238E27FC236}">
                <a16:creationId xmlns:a16="http://schemas.microsoft.com/office/drawing/2014/main" id="{EFA56C6F-DD9F-E845-9B77-822855D484FE}"/>
              </a:ext>
            </a:extLst>
          </p:cNvPr>
          <p:cNvSpPr/>
          <p:nvPr/>
        </p:nvSpPr>
        <p:spPr>
          <a:xfrm>
            <a:off x="5620756" y="2483215"/>
            <a:ext cx="4301709" cy="147613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u="sng" dirty="0" err="1"/>
              <a:t>Offenders</a:t>
            </a:r>
            <a:endParaRPr lang="de-DE" u="sng" dirty="0"/>
          </a:p>
          <a:p>
            <a:pPr algn="ctr"/>
            <a:endParaRPr lang="de-DE" dirty="0"/>
          </a:p>
          <a:p>
            <a:pPr marL="285750" indent="-285750">
              <a:buFont typeface="Arial" panose="020B0604020202020204" pitchFamily="34" charset="0"/>
              <a:buChar char="•"/>
            </a:pPr>
            <a:r>
              <a:rPr lang="en-US" sz="1600" dirty="0"/>
              <a:t>Identify individuals at risk of offending (who is likely to commit crime in the future?)</a:t>
            </a:r>
            <a:endParaRPr lang="en-DE" sz="1600"/>
          </a:p>
        </p:txBody>
      </p:sp>
      <p:sp>
        <p:nvSpPr>
          <p:cNvPr id="14" name="Abgerundetes Rechteck 13">
            <a:extLst>
              <a:ext uri="{FF2B5EF4-FFF2-40B4-BE49-F238E27FC236}">
                <a16:creationId xmlns:a16="http://schemas.microsoft.com/office/drawing/2014/main" id="{F6BA7AC4-2506-E54B-9F10-0E95ED38684D}"/>
              </a:ext>
            </a:extLst>
          </p:cNvPr>
          <p:cNvSpPr/>
          <p:nvPr/>
        </p:nvSpPr>
        <p:spPr>
          <a:xfrm>
            <a:off x="796220" y="4428703"/>
            <a:ext cx="4301709" cy="165618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u="sng" dirty="0" err="1"/>
              <a:t>Perpetrator‘s</a:t>
            </a:r>
            <a:r>
              <a:rPr lang="de-DE" sz="2000" u="sng" dirty="0"/>
              <a:t> Identities</a:t>
            </a:r>
          </a:p>
          <a:p>
            <a:pPr algn="ctr"/>
            <a:endParaRPr lang="de-DE" u="sng" dirty="0"/>
          </a:p>
          <a:p>
            <a:pPr marL="285750" indent="-285750">
              <a:buFont typeface="Arial" panose="020B0604020202020204" pitchFamily="34" charset="0"/>
              <a:buChar char="•"/>
            </a:pPr>
            <a:r>
              <a:rPr lang="en-US" sz="1600" dirty="0"/>
              <a:t>Create predictive profiles based on offenders with specific past crimes (which traits/attributes would allow a person to commit a specific crime?)</a:t>
            </a:r>
            <a:endParaRPr lang="en-DE" sz="1600"/>
          </a:p>
        </p:txBody>
      </p:sp>
      <p:sp>
        <p:nvSpPr>
          <p:cNvPr id="15" name="Abgerundetes Rechteck 14">
            <a:extLst>
              <a:ext uri="{FF2B5EF4-FFF2-40B4-BE49-F238E27FC236}">
                <a16:creationId xmlns:a16="http://schemas.microsoft.com/office/drawing/2014/main" id="{F34E5CD4-2CFD-B240-A825-B43DEF18C4D9}"/>
              </a:ext>
            </a:extLst>
          </p:cNvPr>
          <p:cNvSpPr/>
          <p:nvPr/>
        </p:nvSpPr>
        <p:spPr>
          <a:xfrm>
            <a:off x="5620756" y="4428944"/>
            <a:ext cx="4301709" cy="16561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u="sng" dirty="0" err="1"/>
              <a:t>Victim</a:t>
            </a:r>
            <a:r>
              <a:rPr lang="de-DE" sz="2000" u="sng" dirty="0"/>
              <a:t> </a:t>
            </a:r>
            <a:r>
              <a:rPr lang="de-DE" sz="2000" u="sng" dirty="0" err="1"/>
              <a:t>of</a:t>
            </a:r>
            <a:r>
              <a:rPr lang="de-DE" sz="2000" u="sng" dirty="0"/>
              <a:t> </a:t>
            </a:r>
            <a:r>
              <a:rPr lang="de-DE" sz="2000" u="sng" dirty="0" err="1"/>
              <a:t>crimes</a:t>
            </a:r>
            <a:endParaRPr lang="de-DE" sz="2000" u="sng" dirty="0"/>
          </a:p>
          <a:p>
            <a:pPr algn="ctr"/>
            <a:endParaRPr lang="de-DE" dirty="0"/>
          </a:p>
          <a:p>
            <a:pPr marL="285750" indent="-285750">
              <a:buFont typeface="Arial" panose="020B0604020202020204" pitchFamily="34" charset="0"/>
              <a:buChar char="•"/>
            </a:pPr>
            <a:r>
              <a:rPr lang="en-US" sz="1600" dirty="0"/>
              <a:t>Identify groups/individuals likely to become victims of crimes</a:t>
            </a:r>
            <a:endParaRPr lang="en-DE" sz="1600"/>
          </a:p>
          <a:p>
            <a:pPr algn="ctr"/>
            <a:endParaRPr lang="de-DE" dirty="0"/>
          </a:p>
        </p:txBody>
      </p:sp>
    </p:spTree>
    <p:extLst>
      <p:ext uri="{BB962C8B-B14F-4D97-AF65-F5344CB8AC3E}">
        <p14:creationId xmlns:p14="http://schemas.microsoft.com/office/powerpoint/2010/main" val="145362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PredPol</a:t>
            </a:r>
            <a:r>
              <a:rPr lang="de-DE" dirty="0"/>
              <a:t> – Business &amp; </a:t>
            </a:r>
            <a:r>
              <a:rPr lang="de-DE" dirty="0" err="1"/>
              <a:t>Industry</a:t>
            </a:r>
            <a:endParaRPr lang="de-DE" dirty="0"/>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12</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dirty="0" err="1"/>
              <a:t>Founded</a:t>
            </a:r>
            <a:r>
              <a:rPr lang="de-DE" dirty="0"/>
              <a:t> in 2012</a:t>
            </a:r>
          </a:p>
          <a:p>
            <a:pPr marL="342900" indent="-342900">
              <a:buFont typeface="Arial" panose="020B0604020202020204" pitchFamily="34" charset="0"/>
              <a:buChar char="•"/>
            </a:pPr>
            <a:r>
              <a:rPr lang="de-DE" dirty="0" err="1"/>
              <a:t>Originally</a:t>
            </a:r>
            <a:r>
              <a:rPr lang="de-DE" dirty="0"/>
              <a:t> a </a:t>
            </a:r>
            <a:r>
              <a:rPr lang="de-DE" dirty="0" err="1"/>
              <a:t>research</a:t>
            </a:r>
            <a:r>
              <a:rPr lang="de-DE" dirty="0"/>
              <a:t> </a:t>
            </a:r>
            <a:r>
              <a:rPr lang="de-DE" dirty="0" err="1"/>
              <a:t>project</a:t>
            </a:r>
            <a:r>
              <a:rPr lang="de-DE" dirty="0"/>
              <a:t> </a:t>
            </a:r>
            <a:r>
              <a:rPr lang="de-DE" dirty="0" err="1"/>
              <a:t>between</a:t>
            </a:r>
            <a:r>
              <a:rPr lang="de-DE" dirty="0"/>
              <a:t> </a:t>
            </a:r>
            <a:r>
              <a:rPr lang="de-DE" dirty="0" err="1"/>
              <a:t>the</a:t>
            </a:r>
            <a:r>
              <a:rPr lang="de-DE" dirty="0"/>
              <a:t> Los Angeles Police Department (LAPD) </a:t>
            </a:r>
            <a:r>
              <a:rPr lang="de-DE" dirty="0" err="1"/>
              <a:t>and</a:t>
            </a:r>
            <a:r>
              <a:rPr lang="de-DE" dirty="0"/>
              <a:t> </a:t>
            </a:r>
            <a:r>
              <a:rPr lang="de-DE" dirty="0" err="1"/>
              <a:t>the</a:t>
            </a:r>
            <a:r>
              <a:rPr lang="de-DE" dirty="0"/>
              <a:t> University </a:t>
            </a:r>
            <a:r>
              <a:rPr lang="de-DE" dirty="0" err="1"/>
              <a:t>of</a:t>
            </a:r>
            <a:r>
              <a:rPr lang="de-DE" dirty="0"/>
              <a:t> California-Los Angeles (UCLA)</a:t>
            </a:r>
          </a:p>
          <a:p>
            <a:pPr marL="342900" indent="-342900">
              <a:buFont typeface="Arial" panose="020B0604020202020204" pitchFamily="34" charset="0"/>
              <a:buChar char="•"/>
            </a:pPr>
            <a:r>
              <a:rPr lang="de-DE" dirty="0" err="1"/>
              <a:t>One</a:t>
            </a:r>
            <a:r>
              <a:rPr lang="de-DE" dirty="0"/>
              <a:t> </a:t>
            </a:r>
            <a:r>
              <a:rPr lang="de-DE" dirty="0" err="1"/>
              <a:t>of</a:t>
            </a:r>
            <a:r>
              <a:rPr lang="de-DE" dirty="0"/>
              <a:t> </a:t>
            </a:r>
            <a:r>
              <a:rPr lang="de-DE" dirty="0" err="1"/>
              <a:t>the</a:t>
            </a:r>
            <a:r>
              <a:rPr lang="de-DE" dirty="0"/>
              <a:t> </a:t>
            </a:r>
            <a:r>
              <a:rPr lang="de-DE" dirty="0" err="1"/>
              <a:t>market</a:t>
            </a:r>
            <a:r>
              <a:rPr lang="de-DE" dirty="0"/>
              <a:t> </a:t>
            </a:r>
            <a:r>
              <a:rPr lang="de-DE" dirty="0" err="1"/>
              <a:t>leaders</a:t>
            </a:r>
            <a:r>
              <a:rPr lang="de-DE" dirty="0"/>
              <a:t> in </a:t>
            </a:r>
            <a:r>
              <a:rPr lang="de-DE" dirty="0" err="1"/>
              <a:t>predictive</a:t>
            </a:r>
            <a:r>
              <a:rPr lang="de-DE" dirty="0"/>
              <a:t> </a:t>
            </a:r>
            <a:r>
              <a:rPr lang="de-DE" dirty="0" err="1"/>
              <a:t>policing</a:t>
            </a:r>
            <a:endParaRPr lang="de-DE" dirty="0"/>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stretch>
            <a:fill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stretch>
            <a:fill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314251" y="4222973"/>
            <a:ext cx="432000" cy="432000"/>
          </a:xfrm>
          <a:prstGeom prst="rect">
            <a:avLst/>
          </a:prstGeom>
        </p:spPr>
      </p:pic>
      <p:pic>
        <p:nvPicPr>
          <p:cNvPr id="16" name="Picture 4" descr="A picture containing drawing&#10;&#10;Description automatically generated">
            <a:extLst>
              <a:ext uri="{FF2B5EF4-FFF2-40B4-BE49-F238E27FC236}">
                <a16:creationId xmlns:a16="http://schemas.microsoft.com/office/drawing/2014/main" id="{36C50A64-8F1D-FB4B-A07C-95239A5BA8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8240" y="812141"/>
            <a:ext cx="2060228" cy="679717"/>
          </a:xfrm>
          <a:prstGeom prst="rect">
            <a:avLst/>
          </a:prstGeom>
        </p:spPr>
      </p:pic>
    </p:spTree>
    <p:extLst>
      <p:ext uri="{BB962C8B-B14F-4D97-AF65-F5344CB8AC3E}">
        <p14:creationId xmlns:p14="http://schemas.microsoft.com/office/powerpoint/2010/main" val="354971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PredPol</a:t>
            </a:r>
            <a:r>
              <a:rPr lang="de-DE" dirty="0"/>
              <a:t> – Data &amp; </a:t>
            </a:r>
            <a:r>
              <a:rPr lang="de-DE" dirty="0" err="1"/>
              <a:t>Algorithm</a:t>
            </a:r>
            <a:r>
              <a:rPr lang="de-DE" dirty="0"/>
              <a:t> (1/4)</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13</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1009624"/>
          </a:xfrm>
        </p:spPr>
        <p:txBody>
          <a:bodyPr anchor="t"/>
          <a:lstStyle/>
          <a:p>
            <a:r>
              <a:rPr lang="de-DE" b="1" dirty="0" err="1"/>
              <a:t>Predictive</a:t>
            </a:r>
            <a:r>
              <a:rPr lang="de-DE" b="1" dirty="0"/>
              <a:t> </a:t>
            </a:r>
            <a:r>
              <a:rPr lang="de-DE" b="1" dirty="0" err="1"/>
              <a:t>Policing</a:t>
            </a:r>
            <a:r>
              <a:rPr lang="de-DE" dirty="0"/>
              <a:t>: Daily </a:t>
            </a:r>
            <a:r>
              <a:rPr lang="de-DE" dirty="0" err="1"/>
              <a:t>Guidance</a:t>
            </a:r>
            <a:r>
              <a:rPr lang="de-DE" dirty="0"/>
              <a:t> on </a:t>
            </a:r>
            <a:r>
              <a:rPr lang="de-DE" dirty="0" err="1"/>
              <a:t>Where</a:t>
            </a:r>
            <a:r>
              <a:rPr lang="de-DE" dirty="0"/>
              <a:t> </a:t>
            </a:r>
            <a:r>
              <a:rPr lang="de-DE" dirty="0" err="1"/>
              <a:t>and</a:t>
            </a:r>
            <a:r>
              <a:rPr lang="de-DE" dirty="0"/>
              <a:t> </a:t>
            </a:r>
            <a:r>
              <a:rPr lang="de-DE" dirty="0" err="1"/>
              <a:t>When</a:t>
            </a:r>
            <a:r>
              <a:rPr lang="de-DE" dirty="0"/>
              <a:t> </a:t>
            </a:r>
            <a:r>
              <a:rPr lang="de-DE" dirty="0" err="1"/>
              <a:t>to</a:t>
            </a:r>
            <a:r>
              <a:rPr lang="de-DE" dirty="0"/>
              <a:t> </a:t>
            </a:r>
            <a:r>
              <a:rPr lang="de-DE" dirty="0" err="1"/>
              <a:t>Patrol</a:t>
            </a:r>
            <a:endParaRPr lang="de-DE" dirty="0"/>
          </a:p>
        </p:txBody>
      </p:sp>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Picture 4" descr="A picture containing drawing&#10;&#10;Description automatically generated">
            <a:extLst>
              <a:ext uri="{FF2B5EF4-FFF2-40B4-BE49-F238E27FC236}">
                <a16:creationId xmlns:a16="http://schemas.microsoft.com/office/drawing/2014/main" id="{36C50A64-8F1D-FB4B-A07C-95239A5BA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240" y="812141"/>
            <a:ext cx="2060228" cy="679717"/>
          </a:xfrm>
          <a:prstGeom prst="rect">
            <a:avLst/>
          </a:prstGeom>
        </p:spPr>
      </p:pic>
      <p:pic>
        <p:nvPicPr>
          <p:cNvPr id="17" name="Picture 4" descr="A close up of a map&#10;&#10;Description automatically generated">
            <a:extLst>
              <a:ext uri="{FF2B5EF4-FFF2-40B4-BE49-F238E27FC236}">
                <a16:creationId xmlns:a16="http://schemas.microsoft.com/office/drawing/2014/main" id="{86EEF521-6002-694A-8821-24DADAF66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897" y="2755245"/>
            <a:ext cx="5214291" cy="3688157"/>
          </a:xfrm>
          <a:prstGeom prst="rect">
            <a:avLst/>
          </a:prstGeom>
        </p:spPr>
      </p:pic>
      <p:sp>
        <p:nvSpPr>
          <p:cNvPr id="20" name="Fußzeilenplatzhalter 3">
            <a:extLst>
              <a:ext uri="{FF2B5EF4-FFF2-40B4-BE49-F238E27FC236}">
                <a16:creationId xmlns:a16="http://schemas.microsoft.com/office/drawing/2014/main" id="{78A1D549-7583-1646-9435-0FA6A54198F0}"/>
              </a:ext>
            </a:extLst>
          </p:cNvPr>
          <p:cNvSpPr txBox="1">
            <a:spLocks/>
          </p:cNvSpPr>
          <p:nvPr/>
        </p:nvSpPr>
        <p:spPr>
          <a:xfrm>
            <a:off x="3711897" y="6387156"/>
            <a:ext cx="3240335" cy="241430"/>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none"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r>
              <a:rPr lang="de-DE" b="0" dirty="0" err="1"/>
              <a:t>Figure</a:t>
            </a:r>
            <a:r>
              <a:rPr lang="de-DE" b="0" dirty="0"/>
              <a:t> 2: </a:t>
            </a:r>
            <a:r>
              <a:rPr lang="de-DE" b="0" dirty="0" err="1"/>
              <a:t>Predictive</a:t>
            </a:r>
            <a:r>
              <a:rPr lang="de-DE" b="0" dirty="0"/>
              <a:t> </a:t>
            </a:r>
            <a:r>
              <a:rPr lang="de-DE" b="0" dirty="0" err="1"/>
              <a:t>Policing</a:t>
            </a:r>
            <a:r>
              <a:rPr lang="de-DE" b="0" dirty="0"/>
              <a:t> (Source: </a:t>
            </a:r>
            <a:r>
              <a:rPr lang="de-DE" b="0" dirty="0" err="1"/>
              <a:t>PredPol</a:t>
            </a:r>
            <a:r>
              <a:rPr lang="de-DE" b="0" dirty="0"/>
              <a:t> 2020)</a:t>
            </a:r>
          </a:p>
        </p:txBody>
      </p:sp>
      <p:pic>
        <p:nvPicPr>
          <p:cNvPr id="18" name="Grafik 17">
            <a:extLst>
              <a:ext uri="{FF2B5EF4-FFF2-40B4-BE49-F238E27FC236}">
                <a16:creationId xmlns:a16="http://schemas.microsoft.com/office/drawing/2014/main" id="{0FAD6AF2-64D4-9245-B5BD-FD8B3ABE92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19" name="Grafik 18">
            <a:extLst>
              <a:ext uri="{FF2B5EF4-FFF2-40B4-BE49-F238E27FC236}">
                <a16:creationId xmlns:a16="http://schemas.microsoft.com/office/drawing/2014/main" id="{2E1A940C-029C-B547-A7EE-F31D9BB1C2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pic>
        <p:nvPicPr>
          <p:cNvPr id="21" name="Grafik 20">
            <a:extLst>
              <a:ext uri="{FF2B5EF4-FFF2-40B4-BE49-F238E27FC236}">
                <a16:creationId xmlns:a16="http://schemas.microsoft.com/office/drawing/2014/main" id="{6850AE77-AF19-9748-8010-A136771E170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22" name="Grafik 21">
            <a:extLst>
              <a:ext uri="{FF2B5EF4-FFF2-40B4-BE49-F238E27FC236}">
                <a16:creationId xmlns:a16="http://schemas.microsoft.com/office/drawing/2014/main" id="{6A8978A2-93D1-0246-9B4B-C9438CE084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spTree>
    <p:extLst>
      <p:ext uri="{BB962C8B-B14F-4D97-AF65-F5344CB8AC3E}">
        <p14:creationId xmlns:p14="http://schemas.microsoft.com/office/powerpoint/2010/main" val="425137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a:extLst>
              <a:ext uri="{FF2B5EF4-FFF2-40B4-BE49-F238E27FC236}">
                <a16:creationId xmlns:a16="http://schemas.microsoft.com/office/drawing/2014/main" id="{18F0CA77-4A1B-F944-8D4E-75416BF8610B}"/>
              </a:ext>
            </a:extLst>
          </p:cNvPr>
          <p:cNvPicPr>
            <a:picLocks noChangeAspect="1"/>
          </p:cNvPicPr>
          <p:nvPr/>
        </p:nvPicPr>
        <p:blipFill>
          <a:blip r:embed="rId3"/>
          <a:stretch>
            <a:fillRect/>
          </a:stretch>
        </p:blipFill>
        <p:spPr>
          <a:xfrm>
            <a:off x="2536879" y="3060551"/>
            <a:ext cx="7562796" cy="3088505"/>
          </a:xfrm>
          <a:prstGeom prst="rect">
            <a:avLst/>
          </a:prstGeom>
        </p:spPr>
      </p:pic>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PredPol</a:t>
            </a:r>
            <a:r>
              <a:rPr lang="de-DE" dirty="0"/>
              <a:t> – Data &amp; </a:t>
            </a:r>
            <a:r>
              <a:rPr lang="de-DE" dirty="0" err="1"/>
              <a:t>Algorithm</a:t>
            </a:r>
            <a:r>
              <a:rPr lang="de-DE" dirty="0"/>
              <a:t> (2/4)</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14</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1009624"/>
          </a:xfrm>
        </p:spPr>
        <p:txBody>
          <a:bodyPr anchor="t"/>
          <a:lstStyle/>
          <a:p>
            <a:r>
              <a:rPr lang="de-DE" b="1" dirty="0" err="1"/>
              <a:t>Patrol</a:t>
            </a:r>
            <a:r>
              <a:rPr lang="de-DE" b="1" dirty="0"/>
              <a:t> </a:t>
            </a:r>
            <a:r>
              <a:rPr lang="de-DE" b="1" dirty="0" err="1"/>
              <a:t>Operations</a:t>
            </a:r>
            <a:r>
              <a:rPr lang="de-DE" b="1" dirty="0"/>
              <a:t>: </a:t>
            </a:r>
            <a:r>
              <a:rPr lang="de-DE" dirty="0"/>
              <a:t>Mission </a:t>
            </a:r>
            <a:r>
              <a:rPr lang="de-DE" dirty="0" err="1"/>
              <a:t>Planning</a:t>
            </a:r>
            <a:r>
              <a:rPr lang="de-DE" dirty="0"/>
              <a:t> </a:t>
            </a:r>
            <a:r>
              <a:rPr lang="de-DE" dirty="0" err="1"/>
              <a:t>and</a:t>
            </a:r>
            <a:r>
              <a:rPr lang="de-DE" dirty="0"/>
              <a:t> </a:t>
            </a:r>
            <a:r>
              <a:rPr lang="de-DE" dirty="0" err="1"/>
              <a:t>Patrol</a:t>
            </a:r>
            <a:r>
              <a:rPr lang="de-DE" dirty="0"/>
              <a:t> </a:t>
            </a:r>
            <a:r>
              <a:rPr lang="de-DE" dirty="0" err="1"/>
              <a:t>Resource</a:t>
            </a:r>
            <a:r>
              <a:rPr lang="de-DE" dirty="0"/>
              <a:t> Management</a:t>
            </a:r>
          </a:p>
        </p:txBody>
      </p:sp>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Picture 4" descr="A picture containing drawing&#10;&#10;Description automatically generated">
            <a:extLst>
              <a:ext uri="{FF2B5EF4-FFF2-40B4-BE49-F238E27FC236}">
                <a16:creationId xmlns:a16="http://schemas.microsoft.com/office/drawing/2014/main" id="{36C50A64-8F1D-FB4B-A07C-95239A5BA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8240" y="812141"/>
            <a:ext cx="2060228" cy="679717"/>
          </a:xfrm>
          <a:prstGeom prst="rect">
            <a:avLst/>
          </a:prstGeom>
        </p:spPr>
      </p:pic>
      <p:sp>
        <p:nvSpPr>
          <p:cNvPr id="23" name="Fußzeilenplatzhalter 3">
            <a:extLst>
              <a:ext uri="{FF2B5EF4-FFF2-40B4-BE49-F238E27FC236}">
                <a16:creationId xmlns:a16="http://schemas.microsoft.com/office/drawing/2014/main" id="{A1BCED35-0919-4E4B-9163-63397CCD7CCD}"/>
              </a:ext>
            </a:extLst>
          </p:cNvPr>
          <p:cNvSpPr txBox="1">
            <a:spLocks/>
          </p:cNvSpPr>
          <p:nvPr/>
        </p:nvSpPr>
        <p:spPr>
          <a:xfrm>
            <a:off x="2516245" y="6149056"/>
            <a:ext cx="3240335" cy="241430"/>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none"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r>
              <a:rPr lang="de-DE" b="0" dirty="0" err="1"/>
              <a:t>Figure</a:t>
            </a:r>
            <a:r>
              <a:rPr lang="de-DE" b="0" dirty="0"/>
              <a:t> 3: </a:t>
            </a:r>
            <a:r>
              <a:rPr lang="de-DE" b="0" dirty="0" err="1"/>
              <a:t>Patrol</a:t>
            </a:r>
            <a:r>
              <a:rPr lang="de-DE" b="0" dirty="0"/>
              <a:t> </a:t>
            </a:r>
            <a:r>
              <a:rPr lang="de-DE" b="0" dirty="0" err="1"/>
              <a:t>Operations</a:t>
            </a:r>
            <a:r>
              <a:rPr lang="de-DE" b="0" dirty="0"/>
              <a:t> (Source: </a:t>
            </a:r>
            <a:r>
              <a:rPr lang="de-DE" b="0" dirty="0" err="1"/>
              <a:t>PredPol</a:t>
            </a:r>
            <a:r>
              <a:rPr lang="de-DE" b="0" dirty="0"/>
              <a:t> 2020)</a:t>
            </a:r>
          </a:p>
        </p:txBody>
      </p:sp>
      <p:pic>
        <p:nvPicPr>
          <p:cNvPr id="18" name="Grafik 17">
            <a:extLst>
              <a:ext uri="{FF2B5EF4-FFF2-40B4-BE49-F238E27FC236}">
                <a16:creationId xmlns:a16="http://schemas.microsoft.com/office/drawing/2014/main" id="{61FBB91D-6581-CC4B-8BA0-524653182E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19" name="Grafik 18">
            <a:extLst>
              <a:ext uri="{FF2B5EF4-FFF2-40B4-BE49-F238E27FC236}">
                <a16:creationId xmlns:a16="http://schemas.microsoft.com/office/drawing/2014/main" id="{028B14CA-A5A6-F940-837B-0C6102B062F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pic>
        <p:nvPicPr>
          <p:cNvPr id="21" name="Grafik 20">
            <a:extLst>
              <a:ext uri="{FF2B5EF4-FFF2-40B4-BE49-F238E27FC236}">
                <a16:creationId xmlns:a16="http://schemas.microsoft.com/office/drawing/2014/main" id="{A3F8AB1F-3882-E146-B798-82BF8D284F4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22" name="Grafik 21">
            <a:extLst>
              <a:ext uri="{FF2B5EF4-FFF2-40B4-BE49-F238E27FC236}">
                <a16:creationId xmlns:a16="http://schemas.microsoft.com/office/drawing/2014/main" id="{9B2E74F0-FFD4-954C-8ADA-5BB75232B3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spTree>
    <p:extLst>
      <p:ext uri="{BB962C8B-B14F-4D97-AF65-F5344CB8AC3E}">
        <p14:creationId xmlns:p14="http://schemas.microsoft.com/office/powerpoint/2010/main" val="335648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PredPol</a:t>
            </a:r>
            <a:r>
              <a:rPr lang="de-DE" dirty="0"/>
              <a:t> – Data &amp; </a:t>
            </a:r>
            <a:r>
              <a:rPr lang="de-DE" dirty="0" err="1"/>
              <a:t>Algorithm</a:t>
            </a:r>
            <a:r>
              <a:rPr lang="de-DE" dirty="0"/>
              <a:t> (3/4)</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15</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1009624"/>
          </a:xfrm>
        </p:spPr>
        <p:txBody>
          <a:bodyPr anchor="t"/>
          <a:lstStyle/>
          <a:p>
            <a:r>
              <a:rPr lang="de-DE" b="1" dirty="0"/>
              <a:t>Analytics: </a:t>
            </a:r>
            <a:r>
              <a:rPr lang="de-DE" dirty="0" err="1"/>
              <a:t>Closing</a:t>
            </a:r>
            <a:r>
              <a:rPr lang="de-DE" dirty="0"/>
              <a:t> </a:t>
            </a:r>
            <a:r>
              <a:rPr lang="de-DE" dirty="0" err="1"/>
              <a:t>the</a:t>
            </a:r>
            <a:r>
              <a:rPr lang="de-DE" dirty="0"/>
              <a:t> Loop </a:t>
            </a:r>
            <a:r>
              <a:rPr lang="de-DE" dirty="0" err="1"/>
              <a:t>with</a:t>
            </a:r>
            <a:r>
              <a:rPr lang="de-DE" dirty="0"/>
              <a:t> Data </a:t>
            </a:r>
            <a:r>
              <a:rPr lang="de-DE" dirty="0" err="1"/>
              <a:t>and</a:t>
            </a:r>
            <a:r>
              <a:rPr lang="de-DE" dirty="0"/>
              <a:t> Reporting</a:t>
            </a:r>
          </a:p>
        </p:txBody>
      </p:sp>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Picture 4" descr="A picture containing drawing&#10;&#10;Description automatically generated">
            <a:extLst>
              <a:ext uri="{FF2B5EF4-FFF2-40B4-BE49-F238E27FC236}">
                <a16:creationId xmlns:a16="http://schemas.microsoft.com/office/drawing/2014/main" id="{36C50A64-8F1D-FB4B-A07C-95239A5BA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240" y="812141"/>
            <a:ext cx="2060228" cy="679717"/>
          </a:xfrm>
          <a:prstGeom prst="rect">
            <a:avLst/>
          </a:prstGeom>
        </p:spPr>
      </p:pic>
      <p:pic>
        <p:nvPicPr>
          <p:cNvPr id="17" name="Picture 3">
            <a:extLst>
              <a:ext uri="{FF2B5EF4-FFF2-40B4-BE49-F238E27FC236}">
                <a16:creationId xmlns:a16="http://schemas.microsoft.com/office/drawing/2014/main" id="{ECF2EFCE-5240-6D47-B9BD-6E0771E8C6EB}"/>
              </a:ext>
              <a:ext uri="{C183D7F6-B498-43B3-948B-1728B52AA6E4}">
                <adec:decorative xmlns:adec="http://schemas.microsoft.com/office/drawing/2017/decorative" val="0"/>
              </a:ext>
            </a:extLst>
          </p:cNvPr>
          <p:cNvPicPr>
            <a:picLocks noChangeAspect="1"/>
          </p:cNvPicPr>
          <p:nvPr/>
        </p:nvPicPr>
        <p:blipFill rotWithShape="1">
          <a:blip r:embed="rId4"/>
          <a:srcRect b="2728"/>
          <a:stretch/>
        </p:blipFill>
        <p:spPr>
          <a:xfrm>
            <a:off x="3340283" y="2787201"/>
            <a:ext cx="5957520" cy="3953735"/>
          </a:xfrm>
          <a:prstGeom prst="rect">
            <a:avLst/>
          </a:prstGeom>
        </p:spPr>
      </p:pic>
      <p:sp>
        <p:nvSpPr>
          <p:cNvPr id="18" name="Fußzeilenplatzhalter 3">
            <a:extLst>
              <a:ext uri="{FF2B5EF4-FFF2-40B4-BE49-F238E27FC236}">
                <a16:creationId xmlns:a16="http://schemas.microsoft.com/office/drawing/2014/main" id="{D481DADE-FFCE-244D-B775-9A876395DE78}"/>
              </a:ext>
            </a:extLst>
          </p:cNvPr>
          <p:cNvSpPr txBox="1">
            <a:spLocks/>
          </p:cNvSpPr>
          <p:nvPr/>
        </p:nvSpPr>
        <p:spPr>
          <a:xfrm>
            <a:off x="3340283" y="6620221"/>
            <a:ext cx="3240335" cy="241430"/>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none"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r>
              <a:rPr lang="de-DE" b="0" dirty="0" err="1"/>
              <a:t>Figure</a:t>
            </a:r>
            <a:r>
              <a:rPr lang="de-DE" b="0" dirty="0"/>
              <a:t> 4: Analytics (Source: </a:t>
            </a:r>
            <a:r>
              <a:rPr lang="de-DE" b="0" dirty="0" err="1"/>
              <a:t>PredPol</a:t>
            </a:r>
            <a:r>
              <a:rPr lang="de-DE" b="0" dirty="0"/>
              <a:t> 2020)</a:t>
            </a:r>
          </a:p>
        </p:txBody>
      </p:sp>
      <p:pic>
        <p:nvPicPr>
          <p:cNvPr id="20" name="Grafik 19">
            <a:extLst>
              <a:ext uri="{FF2B5EF4-FFF2-40B4-BE49-F238E27FC236}">
                <a16:creationId xmlns:a16="http://schemas.microsoft.com/office/drawing/2014/main" id="{3DFEE5E5-E0D5-5B41-A4DD-3CE7BCD620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21" name="Grafik 20">
            <a:extLst>
              <a:ext uri="{FF2B5EF4-FFF2-40B4-BE49-F238E27FC236}">
                <a16:creationId xmlns:a16="http://schemas.microsoft.com/office/drawing/2014/main" id="{49811EE8-053F-1146-95CB-5A220AAA93F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pic>
        <p:nvPicPr>
          <p:cNvPr id="22" name="Grafik 21">
            <a:extLst>
              <a:ext uri="{FF2B5EF4-FFF2-40B4-BE49-F238E27FC236}">
                <a16:creationId xmlns:a16="http://schemas.microsoft.com/office/drawing/2014/main" id="{02122424-D333-E947-9F3D-8EAE998523C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23" name="Grafik 22">
            <a:extLst>
              <a:ext uri="{FF2B5EF4-FFF2-40B4-BE49-F238E27FC236}">
                <a16:creationId xmlns:a16="http://schemas.microsoft.com/office/drawing/2014/main" id="{EA7171E7-9865-784D-90B8-7EBC0356B2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spTree>
    <p:extLst>
      <p:ext uri="{BB962C8B-B14F-4D97-AF65-F5344CB8AC3E}">
        <p14:creationId xmlns:p14="http://schemas.microsoft.com/office/powerpoint/2010/main" val="2604021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PredPol</a:t>
            </a:r>
            <a:r>
              <a:rPr lang="de-DE" dirty="0"/>
              <a:t> – Data &amp; </a:t>
            </a:r>
            <a:r>
              <a:rPr lang="de-DE" dirty="0" err="1"/>
              <a:t>Algorithm</a:t>
            </a:r>
            <a:r>
              <a:rPr lang="de-DE" dirty="0"/>
              <a:t> (4/4)</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16</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dirty="0" err="1"/>
              <a:t>Predictions</a:t>
            </a:r>
            <a:r>
              <a:rPr lang="de-DE" dirty="0"/>
              <a:t> </a:t>
            </a:r>
            <a:r>
              <a:rPr lang="de-DE" dirty="0" err="1"/>
              <a:t>based</a:t>
            </a:r>
            <a:r>
              <a:rPr lang="de-DE" dirty="0"/>
              <a:t> </a:t>
            </a:r>
            <a:r>
              <a:rPr lang="de-DE" dirty="0" err="1"/>
              <a:t>only</a:t>
            </a:r>
            <a:r>
              <a:rPr lang="de-DE" dirty="0"/>
              <a:t> on </a:t>
            </a:r>
            <a:r>
              <a:rPr lang="de-DE" dirty="0" err="1"/>
              <a:t>victimization</a:t>
            </a:r>
            <a:r>
              <a:rPr lang="de-DE" dirty="0"/>
              <a:t> </a:t>
            </a:r>
            <a:r>
              <a:rPr lang="de-DE" dirty="0" err="1"/>
              <a:t>information</a:t>
            </a:r>
            <a:r>
              <a:rPr lang="de-DE" dirty="0"/>
              <a:t>, i.e. </a:t>
            </a:r>
            <a:r>
              <a:rPr lang="de-DE" dirty="0" err="1"/>
              <a:t>crimes</a:t>
            </a:r>
            <a:r>
              <a:rPr lang="de-DE" dirty="0"/>
              <a:t> </a:t>
            </a:r>
            <a:r>
              <a:rPr lang="de-DE" dirty="0" err="1"/>
              <a:t>that</a:t>
            </a:r>
            <a:r>
              <a:rPr lang="de-DE" dirty="0"/>
              <a:t> </a:t>
            </a:r>
            <a:r>
              <a:rPr lang="de-DE" dirty="0" err="1"/>
              <a:t>have</a:t>
            </a:r>
            <a:r>
              <a:rPr lang="de-DE" dirty="0"/>
              <a:t> </a:t>
            </a:r>
            <a:r>
              <a:rPr lang="de-DE" dirty="0" err="1"/>
              <a:t>been</a:t>
            </a:r>
            <a:r>
              <a:rPr lang="de-DE" dirty="0"/>
              <a:t> </a:t>
            </a:r>
            <a:r>
              <a:rPr lang="de-DE" dirty="0" err="1"/>
              <a:t>reported</a:t>
            </a:r>
            <a:r>
              <a:rPr lang="de-DE" dirty="0"/>
              <a:t> </a:t>
            </a:r>
            <a:r>
              <a:rPr lang="de-DE" dirty="0" err="1"/>
              <a:t>to</a:t>
            </a:r>
            <a:r>
              <a:rPr lang="de-DE" dirty="0"/>
              <a:t> </a:t>
            </a:r>
            <a:r>
              <a:rPr lang="de-DE" dirty="0" err="1"/>
              <a:t>police</a:t>
            </a:r>
            <a:r>
              <a:rPr lang="de-DE" dirty="0"/>
              <a:t>:</a:t>
            </a:r>
          </a:p>
          <a:p>
            <a:pPr marL="545149" lvl="1" indent="-342900">
              <a:buFont typeface="Arial" panose="020B0604020202020204" pitchFamily="34" charset="0"/>
              <a:buChar char="•"/>
            </a:pPr>
            <a:r>
              <a:rPr lang="de-DE" dirty="0"/>
              <a:t>Crime type</a:t>
            </a:r>
          </a:p>
          <a:p>
            <a:pPr marL="545149" lvl="1" indent="-342900">
              <a:buFont typeface="Arial" panose="020B0604020202020204" pitchFamily="34" charset="0"/>
              <a:buChar char="•"/>
            </a:pPr>
            <a:r>
              <a:rPr lang="de-DE" dirty="0"/>
              <a:t>Crime </a:t>
            </a:r>
            <a:r>
              <a:rPr lang="de-DE" dirty="0" err="1"/>
              <a:t>location</a:t>
            </a:r>
            <a:endParaRPr lang="de-DE" dirty="0"/>
          </a:p>
          <a:p>
            <a:pPr marL="545149" lvl="1" indent="-342900">
              <a:buFont typeface="Arial" panose="020B0604020202020204" pitchFamily="34" charset="0"/>
              <a:buChar char="•"/>
            </a:pPr>
            <a:r>
              <a:rPr lang="de-DE" dirty="0"/>
              <a:t>Crime </a:t>
            </a:r>
            <a:r>
              <a:rPr lang="de-DE" dirty="0" err="1"/>
              <a:t>date</a:t>
            </a:r>
            <a:r>
              <a:rPr lang="de-DE" dirty="0"/>
              <a:t> </a:t>
            </a:r>
            <a:r>
              <a:rPr lang="de-DE" dirty="0" err="1"/>
              <a:t>and</a:t>
            </a:r>
            <a:r>
              <a:rPr lang="de-DE" dirty="0"/>
              <a:t> time</a:t>
            </a:r>
          </a:p>
          <a:p>
            <a:pPr marL="342900" indent="-342900">
              <a:buFont typeface="Arial" panose="020B0604020202020204" pitchFamily="34" charset="0"/>
              <a:buChar char="•"/>
            </a:pPr>
            <a:r>
              <a:rPr lang="de-DE" dirty="0" err="1"/>
              <a:t>Predicts</a:t>
            </a:r>
            <a:r>
              <a:rPr lang="de-DE" dirty="0"/>
              <a:t> </a:t>
            </a:r>
            <a:r>
              <a:rPr lang="de-DE" b="1" dirty="0" err="1"/>
              <a:t>where</a:t>
            </a:r>
            <a:r>
              <a:rPr lang="de-DE" b="1" dirty="0"/>
              <a:t> </a:t>
            </a:r>
            <a:r>
              <a:rPr lang="de-DE" b="1" dirty="0" err="1"/>
              <a:t>and</a:t>
            </a:r>
            <a:r>
              <a:rPr lang="de-DE" b="1" dirty="0"/>
              <a:t> </a:t>
            </a:r>
            <a:r>
              <a:rPr lang="de-DE" b="1" dirty="0" err="1"/>
              <a:t>when</a:t>
            </a:r>
            <a:r>
              <a:rPr lang="de-DE" b="1" dirty="0"/>
              <a:t> </a:t>
            </a:r>
            <a:r>
              <a:rPr lang="de-DE" dirty="0"/>
              <a:t>a </a:t>
            </a:r>
            <a:r>
              <a:rPr lang="de-DE" dirty="0" err="1"/>
              <a:t>crime</a:t>
            </a:r>
            <a:r>
              <a:rPr lang="de-DE" dirty="0"/>
              <a:t> </a:t>
            </a:r>
            <a:r>
              <a:rPr lang="de-DE" dirty="0" err="1"/>
              <a:t>is</a:t>
            </a:r>
            <a:r>
              <a:rPr lang="de-DE" dirty="0"/>
              <a:t> </a:t>
            </a:r>
            <a:r>
              <a:rPr lang="de-DE" dirty="0" err="1"/>
              <a:t>most</a:t>
            </a:r>
            <a:r>
              <a:rPr lang="de-DE" dirty="0"/>
              <a:t> </a:t>
            </a:r>
            <a:r>
              <a:rPr lang="de-DE" dirty="0" err="1"/>
              <a:t>likely</a:t>
            </a:r>
            <a:r>
              <a:rPr lang="de-DE" dirty="0"/>
              <a:t> </a:t>
            </a:r>
            <a:r>
              <a:rPr lang="de-DE" dirty="0" err="1"/>
              <a:t>to</a:t>
            </a:r>
            <a:r>
              <a:rPr lang="de-DE" dirty="0"/>
              <a:t> </a:t>
            </a:r>
            <a:r>
              <a:rPr lang="de-DE" dirty="0" err="1"/>
              <a:t>occur</a:t>
            </a:r>
            <a:r>
              <a:rPr lang="de-DE" dirty="0"/>
              <a:t>, not </a:t>
            </a:r>
            <a:r>
              <a:rPr lang="de-DE" dirty="0" err="1"/>
              <a:t>who</a:t>
            </a:r>
            <a:r>
              <a:rPr lang="de-DE" dirty="0"/>
              <a:t> </a:t>
            </a:r>
            <a:r>
              <a:rPr lang="de-DE" dirty="0" err="1"/>
              <a:t>is</a:t>
            </a:r>
            <a:r>
              <a:rPr lang="de-DE" dirty="0"/>
              <a:t> </a:t>
            </a:r>
            <a:r>
              <a:rPr lang="de-DE" dirty="0" err="1"/>
              <a:t>likely</a:t>
            </a:r>
            <a:r>
              <a:rPr lang="de-DE" dirty="0"/>
              <a:t> </a:t>
            </a:r>
            <a:r>
              <a:rPr lang="de-DE" dirty="0" err="1"/>
              <a:t>to</a:t>
            </a:r>
            <a:r>
              <a:rPr lang="de-DE" dirty="0"/>
              <a:t> </a:t>
            </a:r>
            <a:r>
              <a:rPr lang="de-DE" dirty="0" err="1"/>
              <a:t>commit</a:t>
            </a:r>
            <a:r>
              <a:rPr lang="de-DE" dirty="0"/>
              <a:t> a </a:t>
            </a:r>
            <a:r>
              <a:rPr lang="de-DE" dirty="0" err="1"/>
              <a:t>crime</a:t>
            </a:r>
            <a:r>
              <a:rPr lang="de-DE" dirty="0"/>
              <a:t>. </a:t>
            </a:r>
          </a:p>
          <a:p>
            <a:pPr marL="342900" indent="-342900">
              <a:buFont typeface="Arial" panose="020B0604020202020204" pitchFamily="34" charset="0"/>
              <a:buChar char="•"/>
            </a:pPr>
            <a:r>
              <a:rPr lang="de-DE" dirty="0" err="1"/>
              <a:t>No</a:t>
            </a:r>
            <a:r>
              <a:rPr lang="de-DE" dirty="0"/>
              <a:t> personal </a:t>
            </a:r>
            <a:r>
              <a:rPr lang="de-DE" dirty="0" err="1"/>
              <a:t>data</a:t>
            </a:r>
            <a:r>
              <a:rPr lang="de-DE" dirty="0"/>
              <a:t>, </a:t>
            </a:r>
            <a:r>
              <a:rPr lang="de-DE" dirty="0" err="1"/>
              <a:t>information</a:t>
            </a:r>
            <a:r>
              <a:rPr lang="de-DE" dirty="0"/>
              <a:t> </a:t>
            </a:r>
            <a:r>
              <a:rPr lang="de-DE" dirty="0" err="1"/>
              <a:t>about</a:t>
            </a:r>
            <a:r>
              <a:rPr lang="de-DE" dirty="0"/>
              <a:t> </a:t>
            </a:r>
            <a:r>
              <a:rPr lang="de-DE" dirty="0" err="1"/>
              <a:t>individuals</a:t>
            </a:r>
            <a:r>
              <a:rPr lang="de-DE" dirty="0"/>
              <a:t> </a:t>
            </a:r>
            <a:r>
              <a:rPr lang="de-DE" dirty="0" err="1"/>
              <a:t>or</a:t>
            </a:r>
            <a:r>
              <a:rPr lang="de-DE" dirty="0"/>
              <a:t> </a:t>
            </a:r>
            <a:r>
              <a:rPr lang="de-DE" dirty="0" err="1"/>
              <a:t>demographics</a:t>
            </a:r>
            <a:r>
              <a:rPr lang="de-DE" dirty="0"/>
              <a:t> </a:t>
            </a:r>
            <a:r>
              <a:rPr lang="de-DE" dirty="0" err="1"/>
              <a:t>are</a:t>
            </a:r>
            <a:r>
              <a:rPr lang="de-DE" dirty="0"/>
              <a:t> </a:t>
            </a:r>
            <a:r>
              <a:rPr lang="de-DE" dirty="0" err="1"/>
              <a:t>utilized</a:t>
            </a:r>
            <a:endParaRPr lang="de-DE" dirty="0"/>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pic>
        <p:nvPicPr>
          <p:cNvPr id="16" name="Picture 4" descr="A picture containing drawing&#10;&#10;Description automatically generated">
            <a:extLst>
              <a:ext uri="{FF2B5EF4-FFF2-40B4-BE49-F238E27FC236}">
                <a16:creationId xmlns:a16="http://schemas.microsoft.com/office/drawing/2014/main" id="{FC4D5614-2E5B-0B4A-B7A0-0444051E1F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8240" y="812141"/>
            <a:ext cx="2060228" cy="679717"/>
          </a:xfrm>
          <a:prstGeom prst="rect">
            <a:avLst/>
          </a:prstGeom>
        </p:spPr>
      </p:pic>
      <p:pic>
        <p:nvPicPr>
          <p:cNvPr id="9" name="Grafik 8">
            <a:extLst>
              <a:ext uri="{FF2B5EF4-FFF2-40B4-BE49-F238E27FC236}">
                <a16:creationId xmlns:a16="http://schemas.microsoft.com/office/drawing/2014/main" id="{4F54EA3B-9ABE-804B-B988-87375B78D0C6}"/>
              </a:ext>
            </a:extLst>
          </p:cNvPr>
          <p:cNvPicPr>
            <a:picLocks noChangeAspect="1"/>
          </p:cNvPicPr>
          <p:nvPr/>
        </p:nvPicPr>
        <p:blipFill>
          <a:blip r:embed="rId8"/>
          <a:stretch>
            <a:fillRect/>
          </a:stretch>
        </p:blipFill>
        <p:spPr>
          <a:xfrm>
            <a:off x="4079443" y="5863371"/>
            <a:ext cx="3499505" cy="869588"/>
          </a:xfrm>
          <a:prstGeom prst="rect">
            <a:avLst/>
          </a:prstGeom>
        </p:spPr>
      </p:pic>
    </p:spTree>
    <p:extLst>
      <p:ext uri="{BB962C8B-B14F-4D97-AF65-F5344CB8AC3E}">
        <p14:creationId xmlns:p14="http://schemas.microsoft.com/office/powerpoint/2010/main" val="147491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PredPol</a:t>
            </a:r>
            <a:r>
              <a:rPr lang="de-DE" dirty="0"/>
              <a:t> – Evaluation &amp; Outlook</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17</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lgn="just">
              <a:buFont typeface="Arial" panose="020B0604020202020204" pitchFamily="34" charset="0"/>
              <a:buChar char="•"/>
            </a:pPr>
            <a:r>
              <a:rPr lang="de-DE" sz="1600" dirty="0"/>
              <a:t>The Los Angeles Police </a:t>
            </a:r>
            <a:r>
              <a:rPr lang="de-DE" sz="1600" dirty="0" err="1"/>
              <a:t>Department’s</a:t>
            </a:r>
            <a:r>
              <a:rPr lang="de-DE" sz="1600" dirty="0"/>
              <a:t> </a:t>
            </a:r>
            <a:r>
              <a:rPr lang="de-DE" sz="1600" dirty="0" err="1"/>
              <a:t>Foothill</a:t>
            </a:r>
            <a:r>
              <a:rPr lang="de-DE" sz="1600" dirty="0"/>
              <a:t> Division </a:t>
            </a:r>
            <a:r>
              <a:rPr lang="de-DE" sz="1600" dirty="0" err="1"/>
              <a:t>saw</a:t>
            </a:r>
            <a:r>
              <a:rPr lang="de-DE" sz="1600" dirty="0"/>
              <a:t> a </a:t>
            </a:r>
            <a:r>
              <a:rPr lang="de-DE" sz="1600" b="1" dirty="0"/>
              <a:t>20% </a:t>
            </a:r>
            <a:r>
              <a:rPr lang="de-DE" sz="1600" b="1" dirty="0" err="1"/>
              <a:t>drop</a:t>
            </a:r>
            <a:r>
              <a:rPr lang="de-DE" sz="1600" b="1" dirty="0"/>
              <a:t> in </a:t>
            </a:r>
            <a:r>
              <a:rPr lang="de-DE" sz="1600" b="1" dirty="0" err="1"/>
              <a:t>predicted</a:t>
            </a:r>
            <a:r>
              <a:rPr lang="de-DE" sz="1600" b="1" dirty="0"/>
              <a:t> </a:t>
            </a:r>
            <a:r>
              <a:rPr lang="de-DE" sz="1600" b="1" dirty="0" err="1"/>
              <a:t>crimes</a:t>
            </a:r>
            <a:r>
              <a:rPr lang="de-DE" sz="1600" b="1" dirty="0"/>
              <a:t> </a:t>
            </a:r>
            <a:r>
              <a:rPr lang="de-DE" sz="1600" dirty="0" err="1"/>
              <a:t>year</a:t>
            </a:r>
            <a:r>
              <a:rPr lang="de-DE" sz="1600" dirty="0"/>
              <a:t> </a:t>
            </a:r>
            <a:r>
              <a:rPr lang="de-DE" sz="1600" dirty="0" err="1"/>
              <a:t>over</a:t>
            </a:r>
            <a:r>
              <a:rPr lang="de-DE" sz="1600" dirty="0"/>
              <a:t> </a:t>
            </a:r>
            <a:r>
              <a:rPr lang="de-DE" sz="1600" dirty="0" err="1"/>
              <a:t>year</a:t>
            </a:r>
            <a:r>
              <a:rPr lang="de-DE" sz="1600" dirty="0"/>
              <a:t> </a:t>
            </a:r>
            <a:r>
              <a:rPr lang="de-DE" sz="1600" dirty="0" err="1"/>
              <a:t>from</a:t>
            </a:r>
            <a:r>
              <a:rPr lang="de-DE" sz="1600" dirty="0"/>
              <a:t> </a:t>
            </a:r>
            <a:r>
              <a:rPr lang="de-DE" sz="1600" dirty="0" err="1"/>
              <a:t>January</a:t>
            </a:r>
            <a:r>
              <a:rPr lang="de-DE" sz="1600" dirty="0"/>
              <a:t> 2013 </a:t>
            </a:r>
            <a:r>
              <a:rPr lang="de-DE" sz="1600" dirty="0" err="1"/>
              <a:t>to</a:t>
            </a:r>
            <a:r>
              <a:rPr lang="de-DE" sz="1600" dirty="0"/>
              <a:t> </a:t>
            </a:r>
            <a:r>
              <a:rPr lang="de-DE" sz="1600" dirty="0" err="1"/>
              <a:t>January</a:t>
            </a:r>
            <a:r>
              <a:rPr lang="de-DE" sz="1600" dirty="0"/>
              <a:t> 2014 </a:t>
            </a:r>
            <a:r>
              <a:rPr lang="de-DE" sz="1600" dirty="0" err="1"/>
              <a:t>and</a:t>
            </a:r>
            <a:r>
              <a:rPr lang="de-DE" sz="1600" dirty="0"/>
              <a:t> </a:t>
            </a:r>
            <a:r>
              <a:rPr lang="de-DE" sz="1600" dirty="0" err="1"/>
              <a:t>experienced</a:t>
            </a:r>
            <a:r>
              <a:rPr lang="de-DE" sz="1600" dirty="0"/>
              <a:t> a </a:t>
            </a:r>
            <a:r>
              <a:rPr lang="de-DE" sz="1600" dirty="0" err="1"/>
              <a:t>day</a:t>
            </a:r>
            <a:r>
              <a:rPr lang="de-DE" sz="1600" dirty="0"/>
              <a:t> </a:t>
            </a:r>
            <a:r>
              <a:rPr lang="de-DE" sz="1600" dirty="0" err="1"/>
              <a:t>without</a:t>
            </a:r>
            <a:r>
              <a:rPr lang="de-DE" sz="1600" dirty="0"/>
              <a:t> </a:t>
            </a:r>
            <a:r>
              <a:rPr lang="de-DE" sz="1600" dirty="0" err="1"/>
              <a:t>crime</a:t>
            </a:r>
            <a:r>
              <a:rPr lang="de-DE" sz="1600" dirty="0"/>
              <a:t> on </a:t>
            </a:r>
            <a:r>
              <a:rPr lang="de-DE" sz="1600" dirty="0" err="1"/>
              <a:t>February</a:t>
            </a:r>
            <a:r>
              <a:rPr lang="de-DE" sz="1600" dirty="0"/>
              <a:t> 13, 2014.</a:t>
            </a:r>
          </a:p>
          <a:p>
            <a:pPr marL="342900" indent="-342900" algn="just">
              <a:buFont typeface="Arial" panose="020B0604020202020204" pitchFamily="34" charset="0"/>
              <a:buChar char="•"/>
            </a:pPr>
            <a:r>
              <a:rPr lang="de-DE" sz="1600" dirty="0"/>
              <a:t>The Atlanta, GA Police Department </a:t>
            </a:r>
            <a:r>
              <a:rPr lang="de-DE" sz="1600" dirty="0" err="1"/>
              <a:t>saw</a:t>
            </a:r>
            <a:r>
              <a:rPr lang="de-DE" sz="1600" dirty="0"/>
              <a:t> </a:t>
            </a:r>
            <a:r>
              <a:rPr lang="de-DE" sz="1600" b="1" dirty="0" err="1"/>
              <a:t>aggregate</a:t>
            </a:r>
            <a:r>
              <a:rPr lang="de-DE" sz="1600" b="1" dirty="0"/>
              <a:t> </a:t>
            </a:r>
            <a:r>
              <a:rPr lang="de-DE" sz="1600" b="1" dirty="0" err="1"/>
              <a:t>crime</a:t>
            </a:r>
            <a:r>
              <a:rPr lang="de-DE" sz="1600" b="1" dirty="0"/>
              <a:t> </a:t>
            </a:r>
            <a:r>
              <a:rPr lang="de-DE" sz="1600" b="1" dirty="0" err="1"/>
              <a:t>drop</a:t>
            </a:r>
            <a:r>
              <a:rPr lang="de-DE" sz="1600" b="1" dirty="0"/>
              <a:t> 19% </a:t>
            </a:r>
            <a:r>
              <a:rPr lang="de-DE" sz="1600" dirty="0" err="1"/>
              <a:t>and</a:t>
            </a:r>
            <a:r>
              <a:rPr lang="de-DE" sz="1600" dirty="0"/>
              <a:t> </a:t>
            </a:r>
            <a:r>
              <a:rPr lang="de-DE" sz="1600" dirty="0" err="1"/>
              <a:t>attribute</a:t>
            </a:r>
            <a:r>
              <a:rPr lang="de-DE" sz="1600" dirty="0"/>
              <a:t> </a:t>
            </a:r>
            <a:r>
              <a:rPr lang="de-DE" sz="1600" dirty="0" err="1"/>
              <a:t>much</a:t>
            </a:r>
            <a:r>
              <a:rPr lang="de-DE" sz="1600" dirty="0"/>
              <a:t> </a:t>
            </a:r>
            <a:r>
              <a:rPr lang="de-DE" sz="1600" dirty="0" err="1"/>
              <a:t>of</a:t>
            </a:r>
            <a:r>
              <a:rPr lang="de-DE" sz="1600" dirty="0"/>
              <a:t> </a:t>
            </a:r>
            <a:r>
              <a:rPr lang="de-DE" sz="1600" dirty="0" err="1"/>
              <a:t>the</a:t>
            </a:r>
            <a:r>
              <a:rPr lang="de-DE" sz="1600" dirty="0"/>
              <a:t> </a:t>
            </a:r>
            <a:r>
              <a:rPr lang="de-DE" sz="1600" dirty="0" err="1"/>
              <a:t>sustained</a:t>
            </a:r>
            <a:r>
              <a:rPr lang="de-DE" sz="1600" dirty="0"/>
              <a:t> </a:t>
            </a:r>
            <a:r>
              <a:rPr lang="de-DE" sz="1600" dirty="0" err="1"/>
              <a:t>reduction</a:t>
            </a:r>
            <a:r>
              <a:rPr lang="de-DE" sz="1600" dirty="0"/>
              <a:t> </a:t>
            </a:r>
            <a:r>
              <a:rPr lang="de-DE" sz="1600" dirty="0" err="1"/>
              <a:t>to</a:t>
            </a:r>
            <a:r>
              <a:rPr lang="de-DE" sz="1600" dirty="0"/>
              <a:t> </a:t>
            </a:r>
            <a:r>
              <a:rPr lang="de-DE" sz="1600" dirty="0" err="1"/>
              <a:t>PredPol's</a:t>
            </a:r>
            <a:r>
              <a:rPr lang="de-DE" sz="1600" dirty="0"/>
              <a:t> </a:t>
            </a:r>
            <a:r>
              <a:rPr lang="de-DE" sz="1600" dirty="0" err="1"/>
              <a:t>deployment</a:t>
            </a:r>
            <a:r>
              <a:rPr lang="de-DE" sz="1600" dirty="0"/>
              <a:t>.</a:t>
            </a:r>
          </a:p>
          <a:p>
            <a:pPr marL="342900" indent="-342900" algn="just">
              <a:buFont typeface="Arial" panose="020B0604020202020204" pitchFamily="34" charset="0"/>
              <a:buChar char="•"/>
            </a:pPr>
            <a:r>
              <a:rPr lang="de-DE" sz="1600" dirty="0"/>
              <a:t>The Alhambra, CA Police Department </a:t>
            </a:r>
            <a:r>
              <a:rPr lang="de-DE" sz="1600" dirty="0" err="1"/>
              <a:t>reported</a:t>
            </a:r>
            <a:r>
              <a:rPr lang="de-DE" sz="1600" dirty="0"/>
              <a:t> a </a:t>
            </a:r>
            <a:r>
              <a:rPr lang="de-DE" sz="1600" b="1" dirty="0"/>
              <a:t>32% </a:t>
            </a:r>
            <a:r>
              <a:rPr lang="de-DE" sz="1600" b="1" dirty="0" err="1"/>
              <a:t>drop</a:t>
            </a:r>
            <a:r>
              <a:rPr lang="de-DE" sz="1600" b="1" dirty="0"/>
              <a:t> in </a:t>
            </a:r>
            <a:r>
              <a:rPr lang="de-DE" sz="1600" b="1" dirty="0" err="1"/>
              <a:t>burglaries</a:t>
            </a:r>
            <a:r>
              <a:rPr lang="de-DE" sz="1600" b="1" dirty="0"/>
              <a:t> </a:t>
            </a:r>
            <a:r>
              <a:rPr lang="de-DE" sz="1600" b="1" dirty="0" err="1"/>
              <a:t>and</a:t>
            </a:r>
            <a:r>
              <a:rPr lang="de-DE" sz="1600" b="1" dirty="0"/>
              <a:t> a 20% </a:t>
            </a:r>
            <a:r>
              <a:rPr lang="de-DE" sz="1600" b="1" dirty="0" err="1"/>
              <a:t>drop</a:t>
            </a:r>
            <a:r>
              <a:rPr lang="de-DE" sz="1600" b="1" dirty="0"/>
              <a:t> in </a:t>
            </a:r>
            <a:r>
              <a:rPr lang="de-DE" sz="1600" b="1" dirty="0" err="1"/>
              <a:t>vehicle</a:t>
            </a:r>
            <a:r>
              <a:rPr lang="de-DE" sz="1600" b="1" dirty="0"/>
              <a:t> </a:t>
            </a:r>
            <a:r>
              <a:rPr lang="de-DE" sz="1600" b="1" dirty="0" err="1"/>
              <a:t>theft</a:t>
            </a:r>
            <a:r>
              <a:rPr lang="de-DE" sz="1600" dirty="0"/>
              <a:t> </a:t>
            </a:r>
            <a:r>
              <a:rPr lang="de-DE" sz="1600" dirty="0" err="1"/>
              <a:t>since</a:t>
            </a:r>
            <a:r>
              <a:rPr lang="de-DE" sz="1600" dirty="0"/>
              <a:t> </a:t>
            </a:r>
            <a:r>
              <a:rPr lang="de-DE" sz="1600" dirty="0" err="1"/>
              <a:t>deploying</a:t>
            </a:r>
            <a:r>
              <a:rPr lang="de-DE" sz="1600" dirty="0"/>
              <a:t> in </a:t>
            </a:r>
            <a:r>
              <a:rPr lang="de-DE" sz="1600" dirty="0" err="1"/>
              <a:t>January</a:t>
            </a:r>
            <a:r>
              <a:rPr lang="de-DE" sz="1600" dirty="0"/>
              <a:t> 2013. The </a:t>
            </a:r>
            <a:r>
              <a:rPr lang="de-DE" sz="1600" dirty="0" err="1"/>
              <a:t>city</a:t>
            </a:r>
            <a:r>
              <a:rPr lang="de-DE" sz="1600" dirty="0"/>
              <a:t> </a:t>
            </a:r>
            <a:r>
              <a:rPr lang="de-DE" sz="1600" dirty="0" err="1"/>
              <a:t>reported</a:t>
            </a:r>
            <a:r>
              <a:rPr lang="de-DE" sz="1600" dirty="0"/>
              <a:t> </a:t>
            </a:r>
            <a:r>
              <a:rPr lang="de-DE" sz="1600" dirty="0" err="1"/>
              <a:t>its</a:t>
            </a:r>
            <a:r>
              <a:rPr lang="de-DE" sz="1600" dirty="0"/>
              <a:t> </a:t>
            </a:r>
            <a:r>
              <a:rPr lang="de-DE" sz="1600" dirty="0" err="1"/>
              <a:t>lowest</a:t>
            </a:r>
            <a:r>
              <a:rPr lang="de-DE" sz="1600" dirty="0"/>
              <a:t> </a:t>
            </a:r>
            <a:r>
              <a:rPr lang="de-DE" sz="1600" dirty="0" err="1"/>
              <a:t>month</a:t>
            </a:r>
            <a:r>
              <a:rPr lang="de-DE" sz="1600" dirty="0"/>
              <a:t> </a:t>
            </a:r>
            <a:r>
              <a:rPr lang="de-DE" sz="1600" dirty="0" err="1"/>
              <a:t>of</a:t>
            </a:r>
            <a:r>
              <a:rPr lang="de-DE" sz="1600" dirty="0"/>
              <a:t> </a:t>
            </a:r>
            <a:r>
              <a:rPr lang="de-DE" sz="1600" dirty="0" err="1"/>
              <a:t>crime</a:t>
            </a:r>
            <a:r>
              <a:rPr lang="de-DE" sz="1600" dirty="0"/>
              <a:t> in </a:t>
            </a:r>
            <a:r>
              <a:rPr lang="de-DE" sz="1600" dirty="0" err="1"/>
              <a:t>history</a:t>
            </a:r>
            <a:r>
              <a:rPr lang="de-DE" sz="1600" dirty="0"/>
              <a:t> in May 2014.</a:t>
            </a:r>
          </a:p>
          <a:p>
            <a:pPr marL="342900" indent="-342900" algn="just">
              <a:buFont typeface="Arial" panose="020B0604020202020204" pitchFamily="34" charset="0"/>
              <a:buChar char="•"/>
            </a:pPr>
            <a:r>
              <a:rPr lang="de-DE" sz="1600" dirty="0"/>
              <a:t>The </a:t>
            </a:r>
            <a:r>
              <a:rPr lang="de-DE" sz="1600" dirty="0" err="1"/>
              <a:t>Norcross</a:t>
            </a:r>
            <a:r>
              <a:rPr lang="de-DE" sz="1600" dirty="0"/>
              <a:t>, GA Police Department </a:t>
            </a:r>
            <a:r>
              <a:rPr lang="de-DE" sz="1600" dirty="0" err="1"/>
              <a:t>has</a:t>
            </a:r>
            <a:r>
              <a:rPr lang="de-DE" sz="1600" dirty="0"/>
              <a:t> </a:t>
            </a:r>
            <a:r>
              <a:rPr lang="de-DE" sz="1600" dirty="0" err="1"/>
              <a:t>had</a:t>
            </a:r>
            <a:r>
              <a:rPr lang="de-DE" sz="1600" dirty="0"/>
              <a:t> a </a:t>
            </a:r>
            <a:r>
              <a:rPr lang="de-DE" sz="1600" b="1" dirty="0"/>
              <a:t>15-30% </a:t>
            </a:r>
            <a:r>
              <a:rPr lang="de-DE" sz="1600" b="1" dirty="0" err="1"/>
              <a:t>reduction</a:t>
            </a:r>
            <a:r>
              <a:rPr lang="de-DE" sz="1600" b="1" dirty="0"/>
              <a:t> in </a:t>
            </a:r>
            <a:r>
              <a:rPr lang="de-DE" sz="1600" b="1" dirty="0" err="1"/>
              <a:t>burglaries</a:t>
            </a:r>
            <a:r>
              <a:rPr lang="de-DE" sz="1600" b="1" dirty="0"/>
              <a:t> </a:t>
            </a:r>
            <a:r>
              <a:rPr lang="de-DE" sz="1600" b="1" dirty="0" err="1"/>
              <a:t>and</a:t>
            </a:r>
            <a:r>
              <a:rPr lang="de-DE" sz="1600" b="1" dirty="0"/>
              <a:t> </a:t>
            </a:r>
            <a:r>
              <a:rPr lang="de-DE" sz="1600" b="1" dirty="0" err="1"/>
              <a:t>robberies</a:t>
            </a:r>
            <a:r>
              <a:rPr lang="de-DE" sz="1600" b="1" dirty="0"/>
              <a:t> </a:t>
            </a:r>
            <a:r>
              <a:rPr lang="de-DE" sz="1600" dirty="0"/>
              <a:t>just </a:t>
            </a:r>
            <a:r>
              <a:rPr lang="de-DE" sz="1600" dirty="0" err="1"/>
              <a:t>four</a:t>
            </a:r>
            <a:r>
              <a:rPr lang="de-DE" sz="1600" dirty="0"/>
              <a:t> </a:t>
            </a:r>
            <a:r>
              <a:rPr lang="de-DE" sz="1600" dirty="0" err="1"/>
              <a:t>months</a:t>
            </a:r>
            <a:r>
              <a:rPr lang="de-DE" sz="1600" dirty="0"/>
              <a:t> after </a:t>
            </a:r>
            <a:r>
              <a:rPr lang="de-DE" sz="1600" dirty="0" err="1"/>
              <a:t>deploying</a:t>
            </a:r>
            <a:r>
              <a:rPr lang="de-DE" sz="1600" dirty="0"/>
              <a:t> in August 2013.</a:t>
            </a:r>
          </a:p>
          <a:p>
            <a:pPr marL="342900" indent="-342900" algn="just">
              <a:buFont typeface="Arial" panose="020B0604020202020204" pitchFamily="34" charset="0"/>
              <a:buChar char="•"/>
            </a:pPr>
            <a:r>
              <a:rPr lang="de-DE" sz="1600" dirty="0"/>
              <a:t>The Modesto, CA Police Department just </a:t>
            </a:r>
            <a:r>
              <a:rPr lang="de-DE" sz="1600" dirty="0" err="1"/>
              <a:t>reported</a:t>
            </a:r>
            <a:r>
              <a:rPr lang="de-DE" sz="1600" dirty="0"/>
              <a:t> </a:t>
            </a:r>
            <a:r>
              <a:rPr lang="de-DE" sz="1600" dirty="0" err="1"/>
              <a:t>the</a:t>
            </a:r>
            <a:r>
              <a:rPr lang="de-DE" sz="1600" dirty="0"/>
              <a:t> </a:t>
            </a:r>
            <a:r>
              <a:rPr lang="de-DE" sz="1600" dirty="0" err="1"/>
              <a:t>lowest</a:t>
            </a:r>
            <a:r>
              <a:rPr lang="de-DE" sz="1600" dirty="0"/>
              <a:t> </a:t>
            </a:r>
            <a:r>
              <a:rPr lang="de-DE" sz="1600" dirty="0" err="1"/>
              <a:t>crime</a:t>
            </a:r>
            <a:r>
              <a:rPr lang="de-DE" sz="1600" dirty="0"/>
              <a:t> </a:t>
            </a:r>
            <a:r>
              <a:rPr lang="de-DE" sz="1600" dirty="0" err="1"/>
              <a:t>rates</a:t>
            </a:r>
            <a:r>
              <a:rPr lang="de-DE" sz="1600" dirty="0"/>
              <a:t> in 3 </a:t>
            </a:r>
            <a:r>
              <a:rPr lang="de-DE" sz="1600" dirty="0" err="1"/>
              <a:t>years</a:t>
            </a:r>
            <a:r>
              <a:rPr lang="de-DE" sz="1600" dirty="0"/>
              <a:t> </a:t>
            </a:r>
            <a:r>
              <a:rPr lang="de-DE" sz="1600" dirty="0" err="1"/>
              <a:t>since</a:t>
            </a:r>
            <a:r>
              <a:rPr lang="de-DE" sz="1600" dirty="0"/>
              <a:t> </a:t>
            </a:r>
            <a:r>
              <a:rPr lang="de-DE" sz="1600" dirty="0" err="1"/>
              <a:t>deployment</a:t>
            </a:r>
            <a:r>
              <a:rPr lang="de-DE" sz="1600" dirty="0"/>
              <a:t> in </a:t>
            </a:r>
            <a:r>
              <a:rPr lang="de-DE" sz="1600" dirty="0" err="1"/>
              <a:t>January</a:t>
            </a:r>
            <a:r>
              <a:rPr lang="de-DE" sz="1600" dirty="0"/>
              <a:t> 2014, </a:t>
            </a:r>
            <a:r>
              <a:rPr lang="de-DE" sz="1600" dirty="0" err="1"/>
              <a:t>including</a:t>
            </a:r>
            <a:r>
              <a:rPr lang="de-DE" sz="1600" dirty="0"/>
              <a:t> an 18% </a:t>
            </a:r>
            <a:r>
              <a:rPr lang="de-DE" sz="1600" dirty="0" err="1"/>
              <a:t>reduction</a:t>
            </a:r>
            <a:r>
              <a:rPr lang="de-DE" sz="1600" dirty="0"/>
              <a:t> in </a:t>
            </a:r>
            <a:r>
              <a:rPr lang="de-DE" sz="1600" dirty="0" err="1"/>
              <a:t>residential</a:t>
            </a:r>
            <a:r>
              <a:rPr lang="de-DE" sz="1600" dirty="0"/>
              <a:t> </a:t>
            </a:r>
            <a:r>
              <a:rPr lang="de-DE" sz="1600" dirty="0" err="1"/>
              <a:t>burglary</a:t>
            </a:r>
            <a:r>
              <a:rPr lang="de-DE" sz="1600" dirty="0"/>
              <a:t> </a:t>
            </a:r>
            <a:r>
              <a:rPr lang="de-DE" sz="1600" dirty="0" err="1"/>
              <a:t>and</a:t>
            </a:r>
            <a:r>
              <a:rPr lang="de-DE" sz="1600" dirty="0"/>
              <a:t> a </a:t>
            </a:r>
            <a:r>
              <a:rPr lang="de-DE" sz="1600" b="1" dirty="0"/>
              <a:t>13% </a:t>
            </a:r>
            <a:r>
              <a:rPr lang="de-DE" sz="1600" b="1" dirty="0" err="1"/>
              <a:t>reduction</a:t>
            </a:r>
            <a:r>
              <a:rPr lang="de-DE" sz="1600" b="1" dirty="0"/>
              <a:t> in </a:t>
            </a:r>
            <a:r>
              <a:rPr lang="de-DE" sz="1600" b="1" dirty="0" err="1"/>
              <a:t>commercial</a:t>
            </a:r>
            <a:r>
              <a:rPr lang="de-DE" sz="1600" b="1" dirty="0"/>
              <a:t> </a:t>
            </a:r>
            <a:r>
              <a:rPr lang="de-DE" sz="1600" b="1" dirty="0" err="1"/>
              <a:t>burglary</a:t>
            </a:r>
            <a:r>
              <a:rPr lang="de-DE" sz="1600" dirty="0"/>
              <a:t>.</a:t>
            </a:r>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4276" y="3180026"/>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4276" y="4522454"/>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Picture 4" descr="A picture containing drawing&#10;&#10;Description automatically generated">
            <a:extLst>
              <a:ext uri="{FF2B5EF4-FFF2-40B4-BE49-F238E27FC236}">
                <a16:creationId xmlns:a16="http://schemas.microsoft.com/office/drawing/2014/main" id="{DFA141DB-F304-094C-9E11-14F284141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8240" y="812141"/>
            <a:ext cx="2060228" cy="679717"/>
          </a:xfrm>
          <a:prstGeom prst="rect">
            <a:avLst/>
          </a:prstGeom>
        </p:spPr>
      </p:pic>
    </p:spTree>
    <p:extLst>
      <p:ext uri="{BB962C8B-B14F-4D97-AF65-F5344CB8AC3E}">
        <p14:creationId xmlns:p14="http://schemas.microsoft.com/office/powerpoint/2010/main" val="171746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ShotSpotter</a:t>
            </a:r>
            <a:r>
              <a:rPr lang="de-DE" dirty="0"/>
              <a:t> – Business &amp; </a:t>
            </a:r>
            <a:r>
              <a:rPr lang="de-DE" dirty="0" err="1"/>
              <a:t>Industry</a:t>
            </a:r>
            <a:endParaRPr lang="de-DE" dirty="0"/>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18</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t"/>
          <a:lstStyle/>
          <a:p>
            <a:pPr marL="342900" indent="-342900">
              <a:buFont typeface="Arial" panose="020B0604020202020204" pitchFamily="34" charset="0"/>
              <a:buChar char="•"/>
            </a:pPr>
            <a:r>
              <a:rPr lang="de-DE" sz="2000" dirty="0"/>
              <a:t>California-</a:t>
            </a:r>
            <a:r>
              <a:rPr lang="de-DE" sz="2000" dirty="0" err="1"/>
              <a:t>based</a:t>
            </a:r>
            <a:r>
              <a:rPr lang="de-DE" sz="2000" dirty="0"/>
              <a:t> </a:t>
            </a:r>
            <a:r>
              <a:rPr lang="de-DE" sz="2000" dirty="0" err="1"/>
              <a:t>company</a:t>
            </a:r>
            <a:r>
              <a:rPr lang="de-DE" sz="2000" dirty="0"/>
              <a:t> in </a:t>
            </a:r>
            <a:r>
              <a:rPr lang="de-DE" sz="2000" dirty="0" err="1"/>
              <a:t>business</a:t>
            </a:r>
            <a:r>
              <a:rPr lang="de-DE" sz="2000" dirty="0"/>
              <a:t> </a:t>
            </a:r>
            <a:r>
              <a:rPr lang="de-DE" sz="2000" dirty="0" err="1"/>
              <a:t>for</a:t>
            </a:r>
            <a:r>
              <a:rPr lang="de-DE" sz="2000" dirty="0"/>
              <a:t> 24 </a:t>
            </a:r>
            <a:r>
              <a:rPr lang="de-DE" sz="2000" dirty="0" err="1"/>
              <a:t>years</a:t>
            </a:r>
            <a:endParaRPr lang="de-DE" sz="2000" dirty="0"/>
          </a:p>
          <a:p>
            <a:pPr marL="342900" indent="-342900">
              <a:buFont typeface="Arial" panose="020B0604020202020204" pitchFamily="34" charset="0"/>
              <a:buChar char="•"/>
            </a:pPr>
            <a:r>
              <a:rPr lang="de-DE" sz="2000" dirty="0" err="1"/>
              <a:t>Originally</a:t>
            </a:r>
            <a:r>
              <a:rPr lang="de-DE" sz="2000" dirty="0"/>
              <a:t> </a:t>
            </a:r>
            <a:r>
              <a:rPr lang="de-DE" sz="2000" dirty="0" err="1"/>
              <a:t>focus</a:t>
            </a:r>
            <a:r>
              <a:rPr lang="de-DE" sz="2000" dirty="0"/>
              <a:t> on “Flex“ - </a:t>
            </a:r>
            <a:r>
              <a:rPr lang="de-DE" sz="2000" dirty="0" err="1"/>
              <a:t>gunshot</a:t>
            </a:r>
            <a:r>
              <a:rPr lang="de-DE" sz="2000" dirty="0"/>
              <a:t> </a:t>
            </a:r>
            <a:r>
              <a:rPr lang="de-DE" sz="2000" dirty="0" err="1"/>
              <a:t>detection</a:t>
            </a:r>
            <a:endParaRPr lang="de-DE" sz="2000" dirty="0"/>
          </a:p>
          <a:p>
            <a:pPr marL="342900" indent="-342900">
              <a:buFont typeface="Arial" panose="020B0604020202020204" pitchFamily="34" charset="0"/>
              <a:buChar char="•"/>
            </a:pPr>
            <a:r>
              <a:rPr lang="de-DE" sz="2000" dirty="0"/>
              <a:t>“</a:t>
            </a:r>
            <a:r>
              <a:rPr lang="de-DE" sz="2000" dirty="0" err="1"/>
              <a:t>Missions</a:t>
            </a:r>
            <a:r>
              <a:rPr lang="de-DE" sz="2000" dirty="0"/>
              <a:t>“ </a:t>
            </a:r>
            <a:r>
              <a:rPr lang="de-DE" sz="2000" dirty="0" err="1"/>
              <a:t>software</a:t>
            </a:r>
            <a:r>
              <a:rPr lang="de-DE" sz="2000" dirty="0"/>
              <a:t>: </a:t>
            </a:r>
            <a:r>
              <a:rPr lang="de-DE" sz="2000" dirty="0" err="1"/>
              <a:t>enables</a:t>
            </a:r>
            <a:r>
              <a:rPr lang="de-DE" sz="2000" dirty="0"/>
              <a:t> </a:t>
            </a:r>
            <a:r>
              <a:rPr lang="de-DE" sz="2000" dirty="0" err="1"/>
              <a:t>the</a:t>
            </a:r>
            <a:r>
              <a:rPr lang="de-DE" sz="2000" dirty="0"/>
              <a:t> design </a:t>
            </a:r>
            <a:r>
              <a:rPr lang="de-DE" sz="2000" dirty="0" err="1"/>
              <a:t>of</a:t>
            </a:r>
            <a:r>
              <a:rPr lang="de-DE" sz="2000" dirty="0"/>
              <a:t> </a:t>
            </a:r>
            <a:r>
              <a:rPr lang="de-DE" sz="2000" dirty="0" err="1"/>
              <a:t>police</a:t>
            </a:r>
            <a:r>
              <a:rPr lang="de-DE" sz="2000" dirty="0"/>
              <a:t> </a:t>
            </a:r>
            <a:r>
              <a:rPr lang="de-DE" sz="2000" dirty="0" err="1"/>
              <a:t>work</a:t>
            </a:r>
            <a:r>
              <a:rPr lang="de-DE" sz="2000" dirty="0"/>
              <a:t> </a:t>
            </a:r>
            <a:r>
              <a:rPr lang="de-DE" sz="2000" dirty="0" err="1"/>
              <a:t>based</a:t>
            </a:r>
            <a:r>
              <a:rPr lang="de-DE" sz="2000" dirty="0"/>
              <a:t> on </a:t>
            </a:r>
            <a:r>
              <a:rPr lang="de-DE" sz="2000" dirty="0" err="1"/>
              <a:t>prediction</a:t>
            </a:r>
            <a:endParaRPr lang="de-DE" sz="2000" dirty="0"/>
          </a:p>
          <a:p>
            <a:pPr marL="342900" indent="-342900">
              <a:buFont typeface="Arial" panose="020B0604020202020204" pitchFamily="34" charset="0"/>
              <a:buChar char="•"/>
            </a:pPr>
            <a:r>
              <a:rPr lang="de-DE" sz="2000" dirty="0" err="1"/>
              <a:t>Creation</a:t>
            </a:r>
            <a:r>
              <a:rPr lang="de-DE" sz="2000" dirty="0"/>
              <a:t> </a:t>
            </a:r>
            <a:r>
              <a:rPr lang="de-DE" sz="2000" dirty="0" err="1"/>
              <a:t>of</a:t>
            </a:r>
            <a:r>
              <a:rPr lang="de-DE" sz="2000" dirty="0"/>
              <a:t> </a:t>
            </a:r>
            <a:r>
              <a:rPr lang="de-DE" sz="2000" dirty="0" err="1"/>
              <a:t>forensic</a:t>
            </a:r>
            <a:r>
              <a:rPr lang="de-DE" sz="2000" dirty="0"/>
              <a:t> </a:t>
            </a:r>
            <a:r>
              <a:rPr lang="de-DE" sz="2000" dirty="0" err="1"/>
              <a:t>reports</a:t>
            </a:r>
            <a:r>
              <a:rPr lang="de-DE" sz="2000" dirty="0"/>
              <a:t> on </a:t>
            </a:r>
            <a:r>
              <a:rPr lang="de-DE" sz="2000" dirty="0" err="1"/>
              <a:t>the</a:t>
            </a:r>
            <a:r>
              <a:rPr lang="de-DE" sz="2000" dirty="0"/>
              <a:t> </a:t>
            </a:r>
            <a:r>
              <a:rPr lang="de-DE" sz="2000" dirty="0" err="1"/>
              <a:t>offences</a:t>
            </a:r>
            <a:endParaRPr lang="de-DE" sz="2000" dirty="0"/>
          </a:p>
          <a:p>
            <a:r>
              <a:rPr lang="de-DE" sz="2000" dirty="0"/>
              <a:t>  →  Reports: </a:t>
            </a:r>
            <a:r>
              <a:rPr lang="de-DE" sz="2000" dirty="0" err="1"/>
              <a:t>prove</a:t>
            </a:r>
            <a:r>
              <a:rPr lang="de-DE" sz="2000" dirty="0"/>
              <a:t> in </a:t>
            </a:r>
            <a:r>
              <a:rPr lang="de-DE" sz="2000" dirty="0" err="1"/>
              <a:t>court</a:t>
            </a:r>
            <a:r>
              <a:rPr lang="de-DE" sz="2000" dirty="0"/>
              <a:t> </a:t>
            </a:r>
            <a:r>
              <a:rPr lang="de-DE" sz="2000" dirty="0" err="1"/>
              <a:t>when</a:t>
            </a:r>
            <a:r>
              <a:rPr lang="de-DE" sz="2000" dirty="0"/>
              <a:t> </a:t>
            </a:r>
            <a:r>
              <a:rPr lang="de-DE" sz="2000" dirty="0" err="1"/>
              <a:t>and</a:t>
            </a:r>
            <a:r>
              <a:rPr lang="de-DE" sz="2000" dirty="0"/>
              <a:t> </a:t>
            </a:r>
            <a:r>
              <a:rPr lang="de-DE" sz="2000" dirty="0" err="1"/>
              <a:t>where</a:t>
            </a:r>
            <a:r>
              <a:rPr lang="de-DE" sz="2000" dirty="0"/>
              <a:t> </a:t>
            </a:r>
            <a:r>
              <a:rPr lang="de-DE" sz="2000" dirty="0" err="1"/>
              <a:t>the</a:t>
            </a:r>
            <a:r>
              <a:rPr lang="de-DE" sz="2000" dirty="0"/>
              <a:t> </a:t>
            </a:r>
            <a:r>
              <a:rPr lang="de-DE" sz="2000" dirty="0" err="1"/>
              <a:t>crime</a:t>
            </a:r>
            <a:r>
              <a:rPr lang="de-DE" sz="2000" dirty="0"/>
              <a:t> </a:t>
            </a:r>
            <a:r>
              <a:rPr lang="de-DE" sz="2000" dirty="0" err="1"/>
              <a:t>took</a:t>
            </a:r>
            <a:r>
              <a:rPr lang="de-DE" sz="2000" dirty="0"/>
              <a:t> </a:t>
            </a:r>
            <a:r>
              <a:rPr lang="de-DE" sz="2000" dirty="0" err="1"/>
              <a:t>place</a:t>
            </a:r>
            <a:r>
              <a:rPr lang="de-DE" sz="2000" dirty="0"/>
              <a:t> (</a:t>
            </a:r>
            <a:r>
              <a:rPr lang="de-DE" sz="2000" dirty="0" err="1"/>
              <a:t>audio</a:t>
            </a:r>
            <a:r>
              <a:rPr lang="de-DE" sz="2000" dirty="0"/>
              <a:t> </a:t>
            </a:r>
            <a:r>
              <a:rPr lang="de-DE" sz="2000" dirty="0" err="1"/>
              <a:t>file</a:t>
            </a:r>
            <a:r>
              <a:rPr lang="de-DE" sz="2000" dirty="0"/>
              <a:t>,</a:t>
            </a:r>
          </a:p>
          <a:p>
            <a:r>
              <a:rPr lang="de-DE" sz="2000" dirty="0"/>
              <a:t>                       </a:t>
            </a:r>
            <a:r>
              <a:rPr lang="de-DE" sz="2000" dirty="0" err="1"/>
              <a:t>analysis</a:t>
            </a:r>
            <a:r>
              <a:rPr lang="de-DE" sz="2000" dirty="0"/>
              <a:t>)</a:t>
            </a:r>
          </a:p>
          <a:p>
            <a:pPr marL="342900" indent="-342900">
              <a:buFont typeface="Arial" panose="020B0604020202020204" pitchFamily="34" charset="0"/>
              <a:buChar char="•"/>
            </a:pPr>
            <a:endParaRPr lang="de-DE" dirty="0"/>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stretch>
            <a:fill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stretch>
            <a:fill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314251" y="4222973"/>
            <a:ext cx="432000" cy="432000"/>
          </a:xfrm>
          <a:prstGeom prst="rect">
            <a:avLst/>
          </a:prstGeom>
        </p:spPr>
      </p:pic>
      <p:pic>
        <p:nvPicPr>
          <p:cNvPr id="17" name="Grafik 16" title="Bild 1">
            <a:extLst>
              <a:ext uri="{FF2B5EF4-FFF2-40B4-BE49-F238E27FC236}">
                <a16:creationId xmlns:a16="http://schemas.microsoft.com/office/drawing/2014/main" id="{3A753ADC-DEF6-3B4E-83A5-5BB982CBBB7F}"/>
              </a:ext>
            </a:extLst>
          </p:cNvPr>
          <p:cNvPicPr>
            <a:picLocks noChangeAspect="1"/>
          </p:cNvPicPr>
          <p:nvPr/>
        </p:nvPicPr>
        <p:blipFill>
          <a:blip r:embed="rId8">
            <a:lum/>
            <a:alphaModFix/>
          </a:blip>
          <a:srcRect/>
          <a:stretch>
            <a:fillRect/>
          </a:stretch>
        </p:blipFill>
        <p:spPr>
          <a:xfrm>
            <a:off x="7638860" y="924512"/>
            <a:ext cx="2093916" cy="454975"/>
          </a:xfrm>
          <a:prstGeom prst="rect">
            <a:avLst/>
          </a:prstGeom>
          <a:noFill/>
          <a:ln>
            <a:noFill/>
          </a:ln>
        </p:spPr>
      </p:pic>
      <p:pic>
        <p:nvPicPr>
          <p:cNvPr id="18" name="Grafik 17">
            <a:extLst>
              <a:ext uri="{FF2B5EF4-FFF2-40B4-BE49-F238E27FC236}">
                <a16:creationId xmlns:a16="http://schemas.microsoft.com/office/drawing/2014/main" id="{59A404C1-0D5E-ED41-B323-A473563FB134}"/>
              </a:ext>
            </a:extLst>
          </p:cNvPr>
          <p:cNvPicPr>
            <a:picLocks noChangeAspect="1"/>
          </p:cNvPicPr>
          <p:nvPr/>
        </p:nvPicPr>
        <p:blipFill rotWithShape="1">
          <a:blip r:embed="rId9">
            <a:lum/>
            <a:alphaModFix/>
          </a:blip>
          <a:srcRect l="27455" t="15923" r="24870" b="24613"/>
          <a:stretch/>
        </p:blipFill>
        <p:spPr>
          <a:xfrm>
            <a:off x="3179996" y="4505993"/>
            <a:ext cx="2319717" cy="2010992"/>
          </a:xfrm>
          <a:prstGeom prst="rect">
            <a:avLst/>
          </a:prstGeom>
          <a:noFill/>
          <a:ln>
            <a:noFill/>
          </a:ln>
        </p:spPr>
      </p:pic>
      <p:pic>
        <p:nvPicPr>
          <p:cNvPr id="19" name="Grafik 18">
            <a:extLst>
              <a:ext uri="{FF2B5EF4-FFF2-40B4-BE49-F238E27FC236}">
                <a16:creationId xmlns:a16="http://schemas.microsoft.com/office/drawing/2014/main" id="{9A1BEF3C-0921-CA48-A2C8-C5DA9494E0E1}"/>
              </a:ext>
            </a:extLst>
          </p:cNvPr>
          <p:cNvPicPr>
            <a:picLocks noChangeAspect="1"/>
          </p:cNvPicPr>
          <p:nvPr/>
        </p:nvPicPr>
        <p:blipFill>
          <a:blip r:embed="rId10">
            <a:lum/>
            <a:alphaModFix/>
          </a:blip>
          <a:srcRect/>
          <a:stretch>
            <a:fillRect/>
          </a:stretch>
        </p:blipFill>
        <p:spPr>
          <a:xfrm>
            <a:off x="6448351" y="4500710"/>
            <a:ext cx="2529254" cy="2016275"/>
          </a:xfrm>
          <a:prstGeom prst="rect">
            <a:avLst/>
          </a:prstGeom>
          <a:noFill/>
          <a:ln>
            <a:noFill/>
          </a:ln>
        </p:spPr>
      </p:pic>
      <p:sp>
        <p:nvSpPr>
          <p:cNvPr id="20" name="Fußzeilenplatzhalter 3">
            <a:extLst>
              <a:ext uri="{FF2B5EF4-FFF2-40B4-BE49-F238E27FC236}">
                <a16:creationId xmlns:a16="http://schemas.microsoft.com/office/drawing/2014/main" id="{156B962B-E6AE-364B-ACD0-3E8D05199054}"/>
              </a:ext>
            </a:extLst>
          </p:cNvPr>
          <p:cNvSpPr txBox="1">
            <a:spLocks/>
          </p:cNvSpPr>
          <p:nvPr/>
        </p:nvSpPr>
        <p:spPr>
          <a:xfrm>
            <a:off x="3165139" y="6516687"/>
            <a:ext cx="2334574" cy="317569"/>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none"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r>
              <a:rPr lang="de-DE" b="0" dirty="0" err="1"/>
              <a:t>Figure</a:t>
            </a:r>
            <a:r>
              <a:rPr lang="de-DE" b="0" dirty="0"/>
              <a:t> 5: </a:t>
            </a:r>
            <a:r>
              <a:rPr lang="de-DE" b="0" dirty="0" err="1"/>
              <a:t>ShotSpotter</a:t>
            </a:r>
            <a:r>
              <a:rPr lang="de-DE" b="0" dirty="0"/>
              <a:t> </a:t>
            </a:r>
            <a:r>
              <a:rPr lang="de-DE" b="0" dirty="0" err="1"/>
              <a:t>technology</a:t>
            </a:r>
            <a:r>
              <a:rPr lang="de-DE" b="0" dirty="0"/>
              <a:t> on </a:t>
            </a:r>
            <a:r>
              <a:rPr lang="de-DE" b="0" dirty="0" err="1"/>
              <a:t>lamppost</a:t>
            </a:r>
            <a:r>
              <a:rPr lang="de-DE" b="0" dirty="0"/>
              <a:t> (Source: East Bay Express, 2014)</a:t>
            </a:r>
          </a:p>
        </p:txBody>
      </p:sp>
      <p:sp>
        <p:nvSpPr>
          <p:cNvPr id="21" name="Fußzeilenplatzhalter 3">
            <a:extLst>
              <a:ext uri="{FF2B5EF4-FFF2-40B4-BE49-F238E27FC236}">
                <a16:creationId xmlns:a16="http://schemas.microsoft.com/office/drawing/2014/main" id="{3D4BDA69-71A0-0743-A543-9FD0743CF153}"/>
              </a:ext>
            </a:extLst>
          </p:cNvPr>
          <p:cNvSpPr txBox="1">
            <a:spLocks/>
          </p:cNvSpPr>
          <p:nvPr/>
        </p:nvSpPr>
        <p:spPr>
          <a:xfrm>
            <a:off x="6448350" y="6513129"/>
            <a:ext cx="2529253" cy="316799"/>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none"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r>
              <a:rPr lang="de-DE" b="0" dirty="0" err="1"/>
              <a:t>Figure</a:t>
            </a:r>
            <a:r>
              <a:rPr lang="de-DE" b="0" dirty="0"/>
              <a:t> 6: </a:t>
            </a:r>
            <a:r>
              <a:rPr lang="de-DE" b="0" dirty="0" err="1"/>
              <a:t>Incident</a:t>
            </a:r>
            <a:r>
              <a:rPr lang="de-DE" b="0" dirty="0"/>
              <a:t> </a:t>
            </a:r>
            <a:r>
              <a:rPr lang="de-DE" b="0" dirty="0" err="1"/>
              <a:t>review</a:t>
            </a:r>
            <a:r>
              <a:rPr lang="de-DE" b="0" dirty="0"/>
              <a:t> (Source: </a:t>
            </a:r>
            <a:r>
              <a:rPr lang="de-DE" b="0" dirty="0" err="1"/>
              <a:t>ShotSpotter</a:t>
            </a:r>
            <a:r>
              <a:rPr lang="de-DE" b="0" dirty="0"/>
              <a:t>, 2015)</a:t>
            </a:r>
          </a:p>
        </p:txBody>
      </p:sp>
    </p:spTree>
    <p:extLst>
      <p:ext uri="{BB962C8B-B14F-4D97-AF65-F5344CB8AC3E}">
        <p14:creationId xmlns:p14="http://schemas.microsoft.com/office/powerpoint/2010/main" val="327393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ShotSpotter</a:t>
            </a:r>
            <a:r>
              <a:rPr lang="de-DE" dirty="0"/>
              <a:t> – Data &amp; </a:t>
            </a:r>
            <a:r>
              <a:rPr lang="de-DE" dirty="0" err="1"/>
              <a:t>Algorithm</a:t>
            </a:r>
            <a:r>
              <a:rPr lang="de-DE" dirty="0"/>
              <a:t> (1/2)</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19</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sz="2000" dirty="0"/>
              <a:t> </a:t>
            </a:r>
            <a:r>
              <a:rPr lang="de-DE" sz="2000" dirty="0" err="1"/>
              <a:t>Less</a:t>
            </a:r>
            <a:r>
              <a:rPr lang="de-DE" sz="2000" dirty="0"/>
              <a:t> </a:t>
            </a:r>
            <a:r>
              <a:rPr lang="de-DE" sz="2000" dirty="0" err="1"/>
              <a:t>than</a:t>
            </a:r>
            <a:r>
              <a:rPr lang="de-DE" sz="2000" dirty="0"/>
              <a:t> 20% </a:t>
            </a:r>
            <a:r>
              <a:rPr lang="de-DE" sz="2000" dirty="0" err="1"/>
              <a:t>of</a:t>
            </a:r>
            <a:r>
              <a:rPr lang="de-DE" sz="2000" dirty="0"/>
              <a:t> </a:t>
            </a:r>
            <a:r>
              <a:rPr lang="de-DE" sz="2000" dirty="0" err="1"/>
              <a:t>illegally</a:t>
            </a:r>
            <a:r>
              <a:rPr lang="de-DE" sz="2000" dirty="0"/>
              <a:t> </a:t>
            </a:r>
            <a:r>
              <a:rPr lang="de-DE" sz="2000" dirty="0" err="1"/>
              <a:t>fired</a:t>
            </a:r>
            <a:r>
              <a:rPr lang="de-DE" sz="2000" dirty="0"/>
              <a:t> </a:t>
            </a:r>
            <a:r>
              <a:rPr lang="de-DE" sz="2000" dirty="0" err="1"/>
              <a:t>shots</a:t>
            </a:r>
            <a:r>
              <a:rPr lang="de-DE" sz="2000" dirty="0"/>
              <a:t> </a:t>
            </a:r>
            <a:r>
              <a:rPr lang="de-DE" sz="2000" dirty="0" err="1"/>
              <a:t>are</a:t>
            </a:r>
            <a:r>
              <a:rPr lang="de-DE" sz="2000" dirty="0"/>
              <a:t> </a:t>
            </a:r>
            <a:r>
              <a:rPr lang="de-DE" sz="2000" dirty="0" err="1"/>
              <a:t>reported</a:t>
            </a:r>
            <a:r>
              <a:rPr lang="de-DE" sz="2000" dirty="0"/>
              <a:t> </a:t>
            </a:r>
            <a:r>
              <a:rPr lang="de-DE" sz="2000" dirty="0" err="1"/>
              <a:t>to</a:t>
            </a:r>
            <a:r>
              <a:rPr lang="de-DE" sz="2000" dirty="0"/>
              <a:t> </a:t>
            </a:r>
            <a:r>
              <a:rPr lang="de-DE" sz="2000" dirty="0" err="1"/>
              <a:t>law</a:t>
            </a:r>
            <a:r>
              <a:rPr lang="de-DE" sz="2000" dirty="0"/>
              <a:t> </a:t>
            </a:r>
            <a:r>
              <a:rPr lang="de-DE" sz="2000" dirty="0" err="1"/>
              <a:t>enforcement</a:t>
            </a:r>
            <a:endParaRPr lang="de-DE" sz="2000" dirty="0"/>
          </a:p>
          <a:p>
            <a:r>
              <a:rPr lang="de-DE" sz="2000" dirty="0"/>
              <a:t>  →  </a:t>
            </a:r>
            <a:r>
              <a:rPr lang="de-DE" sz="2000" dirty="0" err="1"/>
              <a:t>help</a:t>
            </a:r>
            <a:r>
              <a:rPr lang="de-DE" sz="2000" dirty="0"/>
              <a:t> </a:t>
            </a:r>
            <a:r>
              <a:rPr lang="de-DE" sz="2000" dirty="0" err="1"/>
              <a:t>law</a:t>
            </a:r>
            <a:r>
              <a:rPr lang="de-DE" sz="2000" dirty="0"/>
              <a:t> </a:t>
            </a:r>
            <a:r>
              <a:rPr lang="de-DE" sz="2000" dirty="0" err="1"/>
              <a:t>enforcement</a:t>
            </a:r>
            <a:r>
              <a:rPr lang="de-DE" sz="2000" dirty="0"/>
              <a:t> in </a:t>
            </a:r>
            <a:r>
              <a:rPr lang="de-DE" sz="2000" dirty="0" err="1"/>
              <a:t>the</a:t>
            </a:r>
            <a:r>
              <a:rPr lang="de-DE" sz="2000" dirty="0"/>
              <a:t> </a:t>
            </a:r>
            <a:r>
              <a:rPr lang="de-DE" sz="2000" dirty="0" err="1"/>
              <a:t>area</a:t>
            </a:r>
            <a:r>
              <a:rPr lang="de-DE" sz="2000" dirty="0"/>
              <a:t> </a:t>
            </a:r>
            <a:r>
              <a:rPr lang="de-DE" sz="2000" dirty="0" err="1"/>
              <a:t>of</a:t>
            </a:r>
            <a:r>
              <a:rPr lang="de-DE" sz="2000" dirty="0"/>
              <a:t> </a:t>
            </a:r>
            <a:r>
              <a:rPr lang="de-DE" sz="2000" dirty="0" err="1"/>
              <a:t>gun</a:t>
            </a:r>
            <a:r>
              <a:rPr lang="de-DE" sz="2000" dirty="0"/>
              <a:t> </a:t>
            </a:r>
            <a:r>
              <a:rPr lang="de-DE" sz="2000" dirty="0" err="1"/>
              <a:t>violence</a:t>
            </a:r>
            <a:r>
              <a:rPr lang="de-DE" sz="2000" dirty="0"/>
              <a:t> </a:t>
            </a:r>
            <a:r>
              <a:rPr lang="de-DE" sz="2000" dirty="0" err="1"/>
              <a:t>to</a:t>
            </a:r>
            <a:r>
              <a:rPr lang="de-DE" sz="2000" dirty="0"/>
              <a:t> </a:t>
            </a:r>
            <a:r>
              <a:rPr lang="de-DE" sz="2000" dirty="0" err="1"/>
              <a:t>make</a:t>
            </a:r>
            <a:r>
              <a:rPr lang="de-DE" sz="2000" dirty="0"/>
              <a:t> </a:t>
            </a:r>
            <a:r>
              <a:rPr lang="de-DE" sz="2000" dirty="0" err="1"/>
              <a:t>cities</a:t>
            </a:r>
            <a:r>
              <a:rPr lang="de-DE" sz="2000" dirty="0"/>
              <a:t> </a:t>
            </a:r>
            <a:r>
              <a:rPr lang="de-DE" sz="2000" dirty="0" err="1"/>
              <a:t>safe</a:t>
            </a:r>
            <a:endParaRPr lang="de-DE" sz="2000" dirty="0"/>
          </a:p>
          <a:p>
            <a:pPr marL="342900" indent="-342900">
              <a:buFont typeface="Arial" panose="020B0604020202020204" pitchFamily="34" charset="0"/>
              <a:buChar char="•"/>
            </a:pPr>
            <a:r>
              <a:rPr lang="de-DE" sz="2000" dirty="0"/>
              <a:t>Sensors </a:t>
            </a:r>
            <a:r>
              <a:rPr lang="de-DE" sz="2000" dirty="0" err="1"/>
              <a:t>that</a:t>
            </a:r>
            <a:r>
              <a:rPr lang="de-DE" sz="2000" dirty="0"/>
              <a:t> </a:t>
            </a:r>
            <a:r>
              <a:rPr lang="de-DE" sz="2000" dirty="0" err="1"/>
              <a:t>record</a:t>
            </a:r>
            <a:r>
              <a:rPr lang="de-DE" sz="2000" dirty="0"/>
              <a:t> </a:t>
            </a:r>
            <a:r>
              <a:rPr lang="de-DE" sz="2000" dirty="0" err="1"/>
              <a:t>acoustic</a:t>
            </a:r>
            <a:r>
              <a:rPr lang="de-DE" sz="2000" dirty="0"/>
              <a:t> </a:t>
            </a:r>
            <a:r>
              <a:rPr lang="de-DE" sz="2000" dirty="0" err="1"/>
              <a:t>signals</a:t>
            </a:r>
            <a:r>
              <a:rPr lang="de-DE" sz="2000" dirty="0"/>
              <a:t> will </a:t>
            </a:r>
            <a:r>
              <a:rPr lang="de-DE" sz="2000" dirty="0" err="1"/>
              <a:t>be</a:t>
            </a:r>
            <a:r>
              <a:rPr lang="de-DE" sz="2000" dirty="0"/>
              <a:t> </a:t>
            </a:r>
            <a:r>
              <a:rPr lang="de-DE" sz="2000" dirty="0" err="1"/>
              <a:t>strategically</a:t>
            </a:r>
            <a:r>
              <a:rPr lang="de-DE" sz="2000" dirty="0"/>
              <a:t> </a:t>
            </a:r>
            <a:r>
              <a:rPr lang="de-DE" sz="2000" dirty="0" err="1"/>
              <a:t>positioned</a:t>
            </a:r>
            <a:endParaRPr lang="de-DE" sz="2000" dirty="0"/>
          </a:p>
          <a:p>
            <a:pPr marL="342900" indent="-342900">
              <a:buFont typeface="Arial" panose="020B0604020202020204" pitchFamily="34" charset="0"/>
              <a:buChar char="•"/>
            </a:pPr>
            <a:r>
              <a:rPr lang="de-DE" sz="2000" dirty="0"/>
              <a:t>Processing </a:t>
            </a:r>
            <a:r>
              <a:rPr lang="de-DE" sz="2000" dirty="0" err="1"/>
              <a:t>of</a:t>
            </a:r>
            <a:r>
              <a:rPr lang="de-DE" sz="2000" dirty="0"/>
              <a:t> </a:t>
            </a:r>
            <a:r>
              <a:rPr lang="de-DE" sz="2000" dirty="0" err="1"/>
              <a:t>sounds</a:t>
            </a:r>
            <a:r>
              <a:rPr lang="de-DE" sz="2000" dirty="0"/>
              <a:t> in </a:t>
            </a:r>
            <a:r>
              <a:rPr lang="de-DE" sz="2000" dirty="0" err="1"/>
              <a:t>the</a:t>
            </a:r>
            <a:r>
              <a:rPr lang="de-DE" sz="2000" dirty="0"/>
              <a:t> </a:t>
            </a:r>
            <a:r>
              <a:rPr lang="de-DE" sz="2000" dirty="0" err="1"/>
              <a:t>area</a:t>
            </a:r>
            <a:r>
              <a:rPr lang="de-DE" sz="2000" dirty="0"/>
              <a:t>:</a:t>
            </a:r>
          </a:p>
          <a:p>
            <a:pPr marL="545149" lvl="1" indent="-342900">
              <a:buAutoNum type="arabicPeriod"/>
            </a:pPr>
            <a:r>
              <a:rPr lang="de-DE" dirty="0" err="1"/>
              <a:t>Determine</a:t>
            </a:r>
            <a:r>
              <a:rPr lang="de-DE" dirty="0"/>
              <a:t> </a:t>
            </a:r>
            <a:r>
              <a:rPr lang="de-DE" dirty="0" err="1"/>
              <a:t>the</a:t>
            </a:r>
            <a:r>
              <a:rPr lang="de-DE" dirty="0"/>
              <a:t> </a:t>
            </a:r>
            <a:r>
              <a:rPr lang="de-DE" dirty="0" err="1"/>
              <a:t>exact</a:t>
            </a:r>
            <a:r>
              <a:rPr lang="de-DE" dirty="0"/>
              <a:t> </a:t>
            </a:r>
            <a:r>
              <a:rPr lang="de-DE" dirty="0" err="1"/>
              <a:t>position</a:t>
            </a:r>
            <a:r>
              <a:rPr lang="de-DE" dirty="0"/>
              <a:t> </a:t>
            </a:r>
            <a:r>
              <a:rPr lang="de-DE" dirty="0" err="1"/>
              <a:t>of</a:t>
            </a:r>
            <a:r>
              <a:rPr lang="de-DE" dirty="0"/>
              <a:t> </a:t>
            </a:r>
            <a:r>
              <a:rPr lang="de-DE" dirty="0" err="1"/>
              <a:t>the</a:t>
            </a:r>
            <a:r>
              <a:rPr lang="de-DE" dirty="0"/>
              <a:t> </a:t>
            </a:r>
            <a:r>
              <a:rPr lang="de-DE" dirty="0" err="1"/>
              <a:t>crime</a:t>
            </a:r>
            <a:r>
              <a:rPr lang="de-DE" dirty="0"/>
              <a:t> </a:t>
            </a:r>
            <a:r>
              <a:rPr lang="de-DE" dirty="0" err="1"/>
              <a:t>scene</a:t>
            </a:r>
            <a:endParaRPr lang="de-DE" sz="2400" dirty="0"/>
          </a:p>
          <a:p>
            <a:pPr marL="545149" lvl="1" indent="-342900">
              <a:buAutoNum type="arabicPeriod"/>
            </a:pPr>
            <a:r>
              <a:rPr lang="de-DE" sz="1800" dirty="0"/>
              <a:t>Analysis </a:t>
            </a:r>
            <a:r>
              <a:rPr lang="de-DE" sz="1800" dirty="0" err="1"/>
              <a:t>whether</a:t>
            </a:r>
            <a:r>
              <a:rPr lang="de-DE" sz="1800" dirty="0"/>
              <a:t> </a:t>
            </a:r>
            <a:r>
              <a:rPr lang="de-DE" sz="1800" dirty="0" err="1"/>
              <a:t>the</a:t>
            </a:r>
            <a:r>
              <a:rPr lang="de-DE" sz="1800" dirty="0"/>
              <a:t> </a:t>
            </a:r>
            <a:r>
              <a:rPr lang="de-DE" sz="1800" dirty="0" err="1"/>
              <a:t>sounds</a:t>
            </a:r>
            <a:r>
              <a:rPr lang="de-DE" sz="1800" dirty="0"/>
              <a:t> </a:t>
            </a:r>
            <a:r>
              <a:rPr lang="de-DE" sz="1800" dirty="0" err="1"/>
              <a:t>are</a:t>
            </a:r>
            <a:r>
              <a:rPr lang="de-DE" sz="1800" dirty="0"/>
              <a:t> </a:t>
            </a:r>
            <a:r>
              <a:rPr lang="de-DE" sz="1800" dirty="0" err="1"/>
              <a:t>gunshots</a:t>
            </a:r>
            <a:endParaRPr lang="de-DE" dirty="0"/>
          </a:p>
          <a:p>
            <a:pPr marL="545149" lvl="1" indent="-342900">
              <a:buAutoNum type="arabicPeriod"/>
            </a:pPr>
            <a:r>
              <a:rPr lang="de-DE" sz="1800" dirty="0" err="1"/>
              <a:t>Incident</a:t>
            </a:r>
            <a:r>
              <a:rPr lang="de-DE" sz="1800" dirty="0"/>
              <a:t> Review Center: Evaluation </a:t>
            </a:r>
            <a:r>
              <a:rPr lang="de-DE" sz="1800" dirty="0" err="1"/>
              <a:t>of</a:t>
            </a:r>
            <a:r>
              <a:rPr lang="de-DE" sz="1800" dirty="0"/>
              <a:t> </a:t>
            </a:r>
            <a:r>
              <a:rPr lang="de-DE" sz="1800" dirty="0" err="1"/>
              <a:t>recordings</a:t>
            </a:r>
            <a:r>
              <a:rPr lang="de-DE" sz="1800" dirty="0"/>
              <a:t> </a:t>
            </a:r>
            <a:r>
              <a:rPr lang="de-DE" sz="1800" dirty="0" err="1"/>
              <a:t>and</a:t>
            </a:r>
            <a:r>
              <a:rPr lang="de-DE" sz="1800" dirty="0"/>
              <a:t> </a:t>
            </a:r>
            <a:r>
              <a:rPr lang="de-DE" sz="1800" dirty="0" err="1"/>
              <a:t>provision</a:t>
            </a:r>
            <a:r>
              <a:rPr lang="de-DE" sz="1800" dirty="0"/>
              <a:t> </a:t>
            </a:r>
            <a:r>
              <a:rPr lang="de-DE" sz="1800" dirty="0" err="1"/>
              <a:t>of</a:t>
            </a:r>
            <a:r>
              <a:rPr lang="de-DE" sz="1800" dirty="0"/>
              <a:t> additional </a:t>
            </a:r>
            <a:r>
              <a:rPr lang="de-DE" sz="1800" dirty="0" err="1"/>
              <a:t>assessments</a:t>
            </a:r>
            <a:endParaRPr lang="de-DE" dirty="0"/>
          </a:p>
          <a:p>
            <a:pPr marL="545149" lvl="1" indent="-342900">
              <a:buAutoNum type="arabicPeriod"/>
            </a:pPr>
            <a:r>
              <a:rPr lang="de-DE" sz="1800" dirty="0" err="1"/>
              <a:t>Notifications</a:t>
            </a:r>
            <a:r>
              <a:rPr lang="de-DE" sz="1800" dirty="0"/>
              <a:t>: </a:t>
            </a:r>
            <a:r>
              <a:rPr lang="de-DE" sz="1800" dirty="0" err="1"/>
              <a:t>Operations</a:t>
            </a:r>
            <a:r>
              <a:rPr lang="de-DE" sz="1800" dirty="0"/>
              <a:t> Center, </a:t>
            </a:r>
            <a:r>
              <a:rPr lang="de-DE" sz="1800" dirty="0" err="1"/>
              <a:t>patrol</a:t>
            </a:r>
            <a:r>
              <a:rPr lang="de-DE" sz="1800" dirty="0"/>
              <a:t> </a:t>
            </a:r>
            <a:r>
              <a:rPr lang="de-DE" sz="1800" dirty="0" err="1"/>
              <a:t>cars</a:t>
            </a:r>
            <a:r>
              <a:rPr lang="de-DE" sz="1800" dirty="0"/>
              <a:t>, </a:t>
            </a:r>
            <a:r>
              <a:rPr lang="de-DE" sz="1800" dirty="0" err="1"/>
              <a:t>smartphones</a:t>
            </a:r>
            <a:r>
              <a:rPr lang="de-DE" sz="1800" dirty="0"/>
              <a:t> </a:t>
            </a:r>
            <a:r>
              <a:rPr lang="de-DE" sz="1800" dirty="0" err="1"/>
              <a:t>of</a:t>
            </a:r>
            <a:r>
              <a:rPr lang="de-DE" sz="1800" dirty="0"/>
              <a:t> </a:t>
            </a:r>
            <a:r>
              <a:rPr lang="de-DE" sz="1800" dirty="0" err="1"/>
              <a:t>the</a:t>
            </a:r>
            <a:r>
              <a:rPr lang="de-DE" sz="1800" dirty="0"/>
              <a:t> </a:t>
            </a:r>
            <a:r>
              <a:rPr lang="de-DE" sz="1800" dirty="0" err="1"/>
              <a:t>police</a:t>
            </a:r>
            <a:r>
              <a:rPr lang="de-DE" sz="1800" dirty="0"/>
              <a:t> </a:t>
            </a:r>
            <a:r>
              <a:rPr lang="de-DE" sz="1800" dirty="0" err="1"/>
              <a:t>officers</a:t>
            </a:r>
            <a:r>
              <a:rPr lang="de-DE" sz="1800" dirty="0"/>
              <a:t> in </a:t>
            </a:r>
            <a:r>
              <a:rPr lang="de-DE" sz="1800" dirty="0" err="1"/>
              <a:t>less</a:t>
            </a:r>
            <a:r>
              <a:rPr lang="de-DE" sz="1800" dirty="0"/>
              <a:t> </a:t>
            </a:r>
            <a:r>
              <a:rPr lang="de-DE" sz="1800" dirty="0" err="1"/>
              <a:t>than</a:t>
            </a:r>
            <a:r>
              <a:rPr lang="de-DE" sz="1800" dirty="0"/>
              <a:t> 60s</a:t>
            </a:r>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pic>
        <p:nvPicPr>
          <p:cNvPr id="17" name="Grafik 16" title="Bild 1">
            <a:extLst>
              <a:ext uri="{FF2B5EF4-FFF2-40B4-BE49-F238E27FC236}">
                <a16:creationId xmlns:a16="http://schemas.microsoft.com/office/drawing/2014/main" id="{40769251-6B27-444C-A2C7-591427E041F2}"/>
              </a:ext>
            </a:extLst>
          </p:cNvPr>
          <p:cNvPicPr>
            <a:picLocks noChangeAspect="1"/>
          </p:cNvPicPr>
          <p:nvPr/>
        </p:nvPicPr>
        <p:blipFill>
          <a:blip r:embed="rId7">
            <a:lum/>
            <a:alphaModFix/>
          </a:blip>
          <a:srcRect/>
          <a:stretch>
            <a:fillRect/>
          </a:stretch>
        </p:blipFill>
        <p:spPr>
          <a:xfrm>
            <a:off x="7638860" y="924512"/>
            <a:ext cx="2093916" cy="454975"/>
          </a:xfrm>
          <a:prstGeom prst="rect">
            <a:avLst/>
          </a:prstGeom>
          <a:noFill/>
          <a:ln>
            <a:noFill/>
          </a:ln>
        </p:spPr>
      </p:pic>
    </p:spTree>
    <p:extLst>
      <p:ext uri="{BB962C8B-B14F-4D97-AF65-F5344CB8AC3E}">
        <p14:creationId xmlns:p14="http://schemas.microsoft.com/office/powerpoint/2010/main" val="23591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Agenda</a:t>
            </a:r>
          </a:p>
        </p:txBody>
      </p:sp>
      <p:sp>
        <p:nvSpPr>
          <p:cNvPr id="4" name="Foliennummernplatzhalter 3"/>
          <p:cNvSpPr>
            <a:spLocks noGrp="1"/>
          </p:cNvSpPr>
          <p:nvPr>
            <p:ph type="sldNum" sz="quarter" idx="10"/>
          </p:nvPr>
        </p:nvSpPr>
        <p:spPr/>
        <p:txBody>
          <a:bodyPr/>
          <a:lstStyle/>
          <a:p>
            <a:fld id="{FBFABFFE-90DD-440B-AC35-B7B4159FFB71}" type="slidenum">
              <a:rPr lang="de-DE" smtClean="0"/>
              <a:pPr/>
              <a:t>2</a:t>
            </a:fld>
            <a:endParaRPr lang="de-DE" dirty="0"/>
          </a:p>
        </p:txBody>
      </p:sp>
      <p:sp>
        <p:nvSpPr>
          <p:cNvPr id="5" name="Fußzeilenplatzhalter 4"/>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p:cNvSpPr>
            <a:spLocks noGrp="1"/>
          </p:cNvSpPr>
          <p:nvPr>
            <p:ph type="dt" sz="half" idx="12"/>
          </p:nvPr>
        </p:nvSpPr>
        <p:spPr/>
        <p:txBody>
          <a:bodyPr/>
          <a:lstStyle/>
          <a:p>
            <a:fld id="{6D65D29C-5FAD-450E-9AF9-47122E739D9B}" type="datetime1">
              <a:rPr lang="de-DE" smtClean="0"/>
              <a:t>31.05.2020</a:t>
            </a:fld>
            <a:endParaRPr lang="de-DE" dirty="0"/>
          </a:p>
        </p:txBody>
      </p:sp>
      <p:sp>
        <p:nvSpPr>
          <p:cNvPr id="11" name="Inhaltsplatzhalter 9">
            <a:extLst>
              <a:ext uri="{FF2B5EF4-FFF2-40B4-BE49-F238E27FC236}">
                <a16:creationId xmlns:a16="http://schemas.microsoft.com/office/drawing/2014/main" id="{49B655E1-DC58-2445-9A66-48D2A3CC0D10}"/>
              </a:ext>
            </a:extLst>
          </p:cNvPr>
          <p:cNvSpPr txBox="1">
            <a:spLocks/>
          </p:cNvSpPr>
          <p:nvPr/>
        </p:nvSpPr>
        <p:spPr>
          <a:xfrm>
            <a:off x="1386260" y="4428703"/>
            <a:ext cx="2681595" cy="1239623"/>
          </a:xfrm>
          <a:prstGeom prst="rect">
            <a:avLst/>
          </a:prstGeom>
        </p:spPr>
        <p:txBody>
          <a:bodyPr vert="horz" wrap="square" lIns="0" tIns="0" rIns="0" bIns="0" numCol="1"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nSpc>
                <a:spcPct val="150000"/>
              </a:lnSpc>
              <a:buNone/>
            </a:pPr>
            <a:r>
              <a:rPr lang="de-DE" dirty="0" err="1"/>
              <a:t>Risk</a:t>
            </a:r>
            <a:r>
              <a:rPr lang="de-DE" dirty="0"/>
              <a:t> Assessment</a:t>
            </a:r>
          </a:p>
          <a:p>
            <a:pPr lvl="1" indent="-285750">
              <a:lnSpc>
                <a:spcPct val="150000"/>
              </a:lnSpc>
              <a:buFont typeface="Arial" panose="020B0604020202020204" pitchFamily="34" charset="0"/>
              <a:buChar char="•"/>
            </a:pPr>
            <a:r>
              <a:rPr lang="de-DE" dirty="0"/>
              <a:t>COMPAS</a:t>
            </a:r>
          </a:p>
        </p:txBody>
      </p:sp>
      <p:sp>
        <p:nvSpPr>
          <p:cNvPr id="12" name="Inhaltsplatzhalter 9">
            <a:extLst>
              <a:ext uri="{FF2B5EF4-FFF2-40B4-BE49-F238E27FC236}">
                <a16:creationId xmlns:a16="http://schemas.microsoft.com/office/drawing/2014/main" id="{81082F38-0E70-1E46-9356-34EEE677465A}"/>
              </a:ext>
            </a:extLst>
          </p:cNvPr>
          <p:cNvSpPr txBox="1">
            <a:spLocks/>
          </p:cNvSpPr>
          <p:nvPr/>
        </p:nvSpPr>
        <p:spPr>
          <a:xfrm>
            <a:off x="6174941" y="2266949"/>
            <a:ext cx="2813286" cy="1549405"/>
          </a:xfrm>
          <a:prstGeom prst="rect">
            <a:avLst/>
          </a:prstGeom>
        </p:spPr>
        <p:txBody>
          <a:bodyPr vert="horz" wrap="square" lIns="0" tIns="0" rIns="0" bIns="0" numCol="1"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nSpc>
                <a:spcPct val="150000"/>
              </a:lnSpc>
              <a:buNone/>
            </a:pPr>
            <a:r>
              <a:rPr lang="de-DE" dirty="0" err="1"/>
              <a:t>Predictive</a:t>
            </a:r>
            <a:r>
              <a:rPr lang="de-DE" dirty="0"/>
              <a:t> </a:t>
            </a:r>
            <a:r>
              <a:rPr lang="de-DE" dirty="0" err="1"/>
              <a:t>Policing</a:t>
            </a:r>
            <a:endParaRPr lang="de-DE" dirty="0"/>
          </a:p>
          <a:p>
            <a:pPr lvl="1" indent="-285750">
              <a:buFont typeface="Arial" panose="020B0604020202020204" pitchFamily="34" charset="0"/>
              <a:buChar char="•"/>
            </a:pPr>
            <a:r>
              <a:rPr lang="de-DE" dirty="0" err="1"/>
              <a:t>PredPol</a:t>
            </a:r>
            <a:endParaRPr lang="de-DE" dirty="0"/>
          </a:p>
          <a:p>
            <a:pPr lvl="1" indent="-285750">
              <a:buFont typeface="Arial" panose="020B0604020202020204" pitchFamily="34" charset="0"/>
              <a:buChar char="•"/>
            </a:pPr>
            <a:r>
              <a:rPr lang="de-DE" dirty="0" err="1"/>
              <a:t>ShotSpotter</a:t>
            </a:r>
            <a:endParaRPr lang="de-DE" dirty="0"/>
          </a:p>
          <a:p>
            <a:pPr lvl="1" indent="-285750">
              <a:buFont typeface="Arial" panose="020B0604020202020204" pitchFamily="34" charset="0"/>
              <a:buChar char="•"/>
            </a:pPr>
            <a:r>
              <a:rPr lang="de-DE" dirty="0" err="1"/>
              <a:t>Social</a:t>
            </a:r>
            <a:r>
              <a:rPr lang="de-DE" dirty="0"/>
              <a:t> </a:t>
            </a:r>
            <a:r>
              <a:rPr lang="de-DE" dirty="0" err="1"/>
              <a:t>media</a:t>
            </a:r>
            <a:r>
              <a:rPr lang="de-DE" dirty="0"/>
              <a:t> </a:t>
            </a:r>
            <a:r>
              <a:rPr lang="de-DE" dirty="0" err="1"/>
              <a:t>tracking</a:t>
            </a:r>
            <a:endParaRPr lang="de-DE" dirty="0"/>
          </a:p>
          <a:p>
            <a:pPr lvl="1" indent="-285750">
              <a:lnSpc>
                <a:spcPct val="150000"/>
              </a:lnSpc>
              <a:buFont typeface="Arial" panose="020B0604020202020204" pitchFamily="34" charset="0"/>
              <a:buChar char="•"/>
            </a:pPr>
            <a:endParaRPr lang="de-DE" dirty="0"/>
          </a:p>
          <a:p>
            <a:pPr marL="0" indent="0">
              <a:lnSpc>
                <a:spcPct val="150000"/>
              </a:lnSpc>
              <a:buNone/>
            </a:pPr>
            <a:endParaRPr lang="de-DE" dirty="0"/>
          </a:p>
          <a:p>
            <a:pPr marL="0" indent="0">
              <a:lnSpc>
                <a:spcPct val="150000"/>
              </a:lnSpc>
              <a:buNone/>
            </a:pPr>
            <a:endParaRPr lang="de-DE" dirty="0"/>
          </a:p>
        </p:txBody>
      </p:sp>
      <p:sp>
        <p:nvSpPr>
          <p:cNvPr id="13" name="Inhaltsplatzhalter 9">
            <a:extLst>
              <a:ext uri="{FF2B5EF4-FFF2-40B4-BE49-F238E27FC236}">
                <a16:creationId xmlns:a16="http://schemas.microsoft.com/office/drawing/2014/main" id="{A8CDB526-ED42-9B4D-BA5A-63900B13B364}"/>
              </a:ext>
            </a:extLst>
          </p:cNvPr>
          <p:cNvSpPr txBox="1">
            <a:spLocks/>
          </p:cNvSpPr>
          <p:nvPr/>
        </p:nvSpPr>
        <p:spPr>
          <a:xfrm>
            <a:off x="6174941" y="4428703"/>
            <a:ext cx="3672408" cy="1833390"/>
          </a:xfrm>
          <a:prstGeom prst="rect">
            <a:avLst/>
          </a:prstGeom>
        </p:spPr>
        <p:txBody>
          <a:bodyPr vert="horz" wrap="square" lIns="0" tIns="0" rIns="0" bIns="0" numCol="1"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nSpc>
                <a:spcPct val="150000"/>
              </a:lnSpc>
              <a:buNone/>
            </a:pPr>
            <a:r>
              <a:rPr lang="de-DE" dirty="0" err="1"/>
              <a:t>Discussion</a:t>
            </a:r>
            <a:r>
              <a:rPr lang="de-DE" dirty="0"/>
              <a:t> &amp; </a:t>
            </a:r>
            <a:r>
              <a:rPr lang="de-DE" dirty="0" err="1"/>
              <a:t>Conclusion</a:t>
            </a:r>
            <a:endParaRPr lang="de-DE" dirty="0"/>
          </a:p>
          <a:p>
            <a:pPr lvl="1" indent="-285750">
              <a:buFont typeface="Arial" panose="020B0604020202020204" pitchFamily="34" charset="0"/>
              <a:buChar char="•"/>
            </a:pPr>
            <a:r>
              <a:rPr lang="de-DE" dirty="0" err="1"/>
              <a:t>Ethical</a:t>
            </a:r>
            <a:r>
              <a:rPr lang="de-DE" dirty="0"/>
              <a:t> </a:t>
            </a:r>
            <a:r>
              <a:rPr lang="de-DE" dirty="0" err="1"/>
              <a:t>evaluation</a:t>
            </a:r>
            <a:endParaRPr lang="de-DE" dirty="0"/>
          </a:p>
          <a:p>
            <a:pPr lvl="1" indent="-285750">
              <a:buFont typeface="Arial" panose="020B0604020202020204" pitchFamily="34" charset="0"/>
              <a:buChar char="•"/>
            </a:pPr>
            <a:r>
              <a:rPr lang="de-DE" dirty="0" err="1"/>
              <a:t>Conclusion</a:t>
            </a:r>
            <a:endParaRPr lang="de-DE" dirty="0"/>
          </a:p>
          <a:p>
            <a:pPr lvl="1" indent="-285750">
              <a:buFont typeface="Arial" panose="020B0604020202020204" pitchFamily="34" charset="0"/>
              <a:buChar char="•"/>
            </a:pPr>
            <a:r>
              <a:rPr lang="de-DE" dirty="0" err="1"/>
              <a:t>Reflection</a:t>
            </a:r>
            <a:r>
              <a:rPr lang="de-DE" dirty="0"/>
              <a:t> on </a:t>
            </a:r>
            <a:r>
              <a:rPr lang="de-DE" dirty="0" err="1"/>
              <a:t>group</a:t>
            </a:r>
            <a:r>
              <a:rPr lang="de-DE" dirty="0"/>
              <a:t> </a:t>
            </a:r>
            <a:r>
              <a:rPr lang="de-DE" dirty="0" err="1"/>
              <a:t>work</a:t>
            </a:r>
            <a:endParaRPr lang="de-DE" dirty="0"/>
          </a:p>
        </p:txBody>
      </p:sp>
      <p:sp>
        <p:nvSpPr>
          <p:cNvPr id="15" name="Inhaltsplatzhalter 9">
            <a:extLst>
              <a:ext uri="{FF2B5EF4-FFF2-40B4-BE49-F238E27FC236}">
                <a16:creationId xmlns:a16="http://schemas.microsoft.com/office/drawing/2014/main" id="{CEFBA6AC-B06A-CD47-B8BF-C4F6C6CFA9F9}"/>
              </a:ext>
            </a:extLst>
          </p:cNvPr>
          <p:cNvSpPr txBox="1">
            <a:spLocks/>
          </p:cNvSpPr>
          <p:nvPr/>
        </p:nvSpPr>
        <p:spPr>
          <a:xfrm>
            <a:off x="1386260" y="2266950"/>
            <a:ext cx="3669027" cy="1549404"/>
          </a:xfrm>
          <a:prstGeom prst="rect">
            <a:avLst/>
          </a:prstGeom>
        </p:spPr>
        <p:txBody>
          <a:bodyPr vert="horz" wrap="square" lIns="0" tIns="0" rIns="0" bIns="0" numCol="1"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nSpc>
                <a:spcPct val="150000"/>
              </a:lnSpc>
              <a:buNone/>
            </a:pPr>
            <a:r>
              <a:rPr lang="de-DE" dirty="0" err="1"/>
              <a:t>Introduction</a:t>
            </a:r>
            <a:r>
              <a:rPr lang="de-DE" dirty="0"/>
              <a:t> </a:t>
            </a:r>
            <a:r>
              <a:rPr lang="de-DE" dirty="0" err="1"/>
              <a:t>to</a:t>
            </a:r>
            <a:r>
              <a:rPr lang="de-DE" dirty="0"/>
              <a:t> </a:t>
            </a:r>
            <a:r>
              <a:rPr lang="de-DE" dirty="0" err="1"/>
              <a:t>crime</a:t>
            </a:r>
            <a:r>
              <a:rPr lang="de-DE" dirty="0"/>
              <a:t> </a:t>
            </a:r>
            <a:r>
              <a:rPr lang="de-DE" dirty="0" err="1"/>
              <a:t>prevention</a:t>
            </a:r>
            <a:endParaRPr lang="de-DE" dirty="0"/>
          </a:p>
          <a:p>
            <a:pPr lvl="1" indent="-285750">
              <a:buFont typeface="Arial" panose="020B0604020202020204" pitchFamily="34" charset="0"/>
              <a:buChar char="•"/>
            </a:pPr>
            <a:r>
              <a:rPr lang="de-DE" dirty="0"/>
              <a:t>Case </a:t>
            </a:r>
            <a:r>
              <a:rPr lang="de-DE" dirty="0" err="1"/>
              <a:t>selection</a:t>
            </a:r>
            <a:endParaRPr lang="de-DE" dirty="0"/>
          </a:p>
          <a:p>
            <a:pPr lvl="1" indent="-285750">
              <a:buFont typeface="Arial" panose="020B0604020202020204" pitchFamily="34" charset="0"/>
              <a:buChar char="•"/>
            </a:pPr>
            <a:r>
              <a:rPr lang="de-DE" dirty="0"/>
              <a:t>Framework</a:t>
            </a:r>
          </a:p>
        </p:txBody>
      </p:sp>
      <p:sp>
        <p:nvSpPr>
          <p:cNvPr id="21" name="Abgerundetes Rechteck 20">
            <a:extLst>
              <a:ext uri="{FF2B5EF4-FFF2-40B4-BE49-F238E27FC236}">
                <a16:creationId xmlns:a16="http://schemas.microsoft.com/office/drawing/2014/main" id="{CD96393B-A4F3-6B44-BE8B-94C20B0DA0CE}"/>
              </a:ext>
            </a:extLst>
          </p:cNvPr>
          <p:cNvSpPr/>
          <p:nvPr/>
        </p:nvSpPr>
        <p:spPr>
          <a:xfrm>
            <a:off x="810196" y="4453182"/>
            <a:ext cx="468000" cy="468000"/>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Arial" panose="020B0604020202020204" pitchFamily="34" charset="0"/>
                <a:cs typeface="Arial" panose="020B0604020202020204" pitchFamily="34" charset="0"/>
              </a:rPr>
              <a:t>2</a:t>
            </a:r>
          </a:p>
        </p:txBody>
      </p:sp>
      <p:sp>
        <p:nvSpPr>
          <p:cNvPr id="22" name="Abgerundetes Rechteck 21">
            <a:extLst>
              <a:ext uri="{FF2B5EF4-FFF2-40B4-BE49-F238E27FC236}">
                <a16:creationId xmlns:a16="http://schemas.microsoft.com/office/drawing/2014/main" id="{589E7F6D-0E77-EC4B-A4E4-5A06627FF5AC}"/>
              </a:ext>
            </a:extLst>
          </p:cNvPr>
          <p:cNvSpPr/>
          <p:nvPr/>
        </p:nvSpPr>
        <p:spPr>
          <a:xfrm>
            <a:off x="810196" y="2340796"/>
            <a:ext cx="468000" cy="468000"/>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Arial" panose="020B0604020202020204" pitchFamily="34" charset="0"/>
                <a:cs typeface="Arial" panose="020B0604020202020204" pitchFamily="34" charset="0"/>
              </a:rPr>
              <a:t>1</a:t>
            </a:r>
          </a:p>
        </p:txBody>
      </p:sp>
      <p:sp>
        <p:nvSpPr>
          <p:cNvPr id="23" name="Abgerundetes Rechteck 22">
            <a:extLst>
              <a:ext uri="{FF2B5EF4-FFF2-40B4-BE49-F238E27FC236}">
                <a16:creationId xmlns:a16="http://schemas.microsoft.com/office/drawing/2014/main" id="{5DB0753A-E977-184C-AE9B-96479C6652E5}"/>
              </a:ext>
            </a:extLst>
          </p:cNvPr>
          <p:cNvSpPr/>
          <p:nvPr/>
        </p:nvSpPr>
        <p:spPr>
          <a:xfrm>
            <a:off x="5562724" y="2340796"/>
            <a:ext cx="468000" cy="468000"/>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Arial" panose="020B0604020202020204" pitchFamily="34" charset="0"/>
                <a:cs typeface="Arial" panose="020B0604020202020204" pitchFamily="34" charset="0"/>
              </a:rPr>
              <a:t>3</a:t>
            </a:r>
          </a:p>
        </p:txBody>
      </p:sp>
      <p:sp>
        <p:nvSpPr>
          <p:cNvPr id="24" name="Abgerundetes Rechteck 23">
            <a:extLst>
              <a:ext uri="{FF2B5EF4-FFF2-40B4-BE49-F238E27FC236}">
                <a16:creationId xmlns:a16="http://schemas.microsoft.com/office/drawing/2014/main" id="{D9ED8D39-614D-FC4D-94F5-575706388AB9}"/>
              </a:ext>
            </a:extLst>
          </p:cNvPr>
          <p:cNvSpPr/>
          <p:nvPr/>
        </p:nvSpPr>
        <p:spPr>
          <a:xfrm>
            <a:off x="5562724" y="4453182"/>
            <a:ext cx="468000" cy="468000"/>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98021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ShotSpotter</a:t>
            </a:r>
            <a:r>
              <a:rPr lang="de-DE" dirty="0"/>
              <a:t> – Data &amp; </a:t>
            </a:r>
            <a:r>
              <a:rPr lang="de-DE" dirty="0" err="1"/>
              <a:t>Algorithm</a:t>
            </a:r>
            <a:r>
              <a:rPr lang="de-DE" dirty="0"/>
              <a:t> (2/2)</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20</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sz="2000" dirty="0"/>
              <a:t>Provision </a:t>
            </a:r>
            <a:r>
              <a:rPr lang="de-DE" sz="2000" dirty="0" err="1"/>
              <a:t>of</a:t>
            </a:r>
            <a:r>
              <a:rPr lang="de-DE" sz="2000" dirty="0"/>
              <a:t> </a:t>
            </a:r>
            <a:r>
              <a:rPr lang="de-DE" sz="2000" dirty="0" err="1"/>
              <a:t>data</a:t>
            </a:r>
            <a:r>
              <a:rPr lang="de-DE" sz="2000" dirty="0"/>
              <a:t> </a:t>
            </a:r>
            <a:r>
              <a:rPr lang="de-DE" sz="2000" dirty="0" err="1"/>
              <a:t>for</a:t>
            </a:r>
            <a:r>
              <a:rPr lang="de-DE" sz="2000" dirty="0"/>
              <a:t> </a:t>
            </a:r>
            <a:r>
              <a:rPr lang="de-DE" sz="2000" dirty="0" err="1"/>
              <a:t>other</a:t>
            </a:r>
            <a:r>
              <a:rPr lang="de-DE" sz="2000" dirty="0"/>
              <a:t> </a:t>
            </a:r>
            <a:r>
              <a:rPr lang="de-DE" sz="2000" dirty="0" err="1"/>
              <a:t>processing</a:t>
            </a:r>
            <a:r>
              <a:rPr lang="de-DE" sz="2000" dirty="0"/>
              <a:t> via API:</a:t>
            </a:r>
          </a:p>
          <a:p>
            <a:r>
              <a:rPr lang="de-DE" sz="2000" dirty="0"/>
              <a:t>  →  Real-time </a:t>
            </a:r>
            <a:r>
              <a:rPr lang="de-DE" sz="2000" dirty="0" err="1"/>
              <a:t>map</a:t>
            </a:r>
            <a:r>
              <a:rPr lang="de-DE" sz="2000" dirty="0"/>
              <a:t>, </a:t>
            </a:r>
            <a:r>
              <a:rPr lang="de-DE" sz="2000" dirty="0" err="1"/>
              <a:t>where</a:t>
            </a:r>
            <a:r>
              <a:rPr lang="de-DE" sz="2000" dirty="0"/>
              <a:t> </a:t>
            </a:r>
            <a:r>
              <a:rPr lang="de-DE" sz="2000" dirty="0" err="1"/>
              <a:t>the</a:t>
            </a:r>
            <a:r>
              <a:rPr lang="de-DE" sz="2000" dirty="0"/>
              <a:t> </a:t>
            </a:r>
            <a:r>
              <a:rPr lang="de-DE" sz="2000" dirty="0" err="1"/>
              <a:t>incident</a:t>
            </a:r>
            <a:r>
              <a:rPr lang="de-DE" sz="2000" dirty="0"/>
              <a:t> </a:t>
            </a:r>
            <a:r>
              <a:rPr lang="de-DE" sz="2000" dirty="0" err="1"/>
              <a:t>is</a:t>
            </a:r>
            <a:r>
              <a:rPr lang="de-DE" sz="2000" dirty="0"/>
              <a:t> </a:t>
            </a:r>
            <a:r>
              <a:rPr lang="de-DE" sz="2000" dirty="0" err="1"/>
              <a:t>located</a:t>
            </a:r>
            <a:endParaRPr lang="de-DE" sz="2000" dirty="0"/>
          </a:p>
          <a:p>
            <a:r>
              <a:rPr lang="de-DE" sz="2000" dirty="0"/>
              <a:t>  →  </a:t>
            </a:r>
            <a:r>
              <a:rPr lang="de-DE" sz="2000" dirty="0" err="1"/>
              <a:t>Nearby</a:t>
            </a:r>
            <a:r>
              <a:rPr lang="de-DE" sz="2000" dirty="0"/>
              <a:t> </a:t>
            </a:r>
            <a:r>
              <a:rPr lang="de-DE" sz="2000" dirty="0" err="1"/>
              <a:t>cameras</a:t>
            </a:r>
            <a:endParaRPr lang="de-DE" sz="2000" dirty="0"/>
          </a:p>
          <a:p>
            <a:r>
              <a:rPr lang="de-DE" sz="2000" dirty="0"/>
              <a:t>  →  </a:t>
            </a:r>
            <a:r>
              <a:rPr lang="de-DE" sz="2000" dirty="0" err="1"/>
              <a:t>License</a:t>
            </a:r>
            <a:r>
              <a:rPr lang="de-DE" sz="2000" dirty="0"/>
              <a:t> Plate Readers</a:t>
            </a:r>
          </a:p>
          <a:p>
            <a:r>
              <a:rPr lang="de-DE" sz="2000" dirty="0"/>
              <a:t>  →  </a:t>
            </a:r>
            <a:r>
              <a:rPr lang="de-DE" sz="2000" dirty="0" err="1"/>
              <a:t>Drones</a:t>
            </a:r>
            <a:endParaRPr lang="de-DE" sz="2000" dirty="0"/>
          </a:p>
          <a:p>
            <a:r>
              <a:rPr lang="de-DE" sz="2000" dirty="0"/>
              <a:t>  →  </a:t>
            </a:r>
            <a:r>
              <a:rPr lang="de-DE" sz="2000" dirty="0" err="1"/>
              <a:t>Prediction</a:t>
            </a:r>
            <a:r>
              <a:rPr lang="de-DE" sz="2000" dirty="0"/>
              <a:t> </a:t>
            </a:r>
            <a:r>
              <a:rPr lang="de-DE" sz="2000" dirty="0" err="1"/>
              <a:t>models</a:t>
            </a:r>
            <a:r>
              <a:rPr lang="de-DE" sz="2000" dirty="0"/>
              <a:t> </a:t>
            </a:r>
            <a:r>
              <a:rPr lang="de-DE" sz="2000" dirty="0" err="1"/>
              <a:t>for</a:t>
            </a:r>
            <a:r>
              <a:rPr lang="de-DE" sz="2000" dirty="0"/>
              <a:t> </a:t>
            </a:r>
            <a:r>
              <a:rPr lang="de-DE" sz="2000" dirty="0" err="1"/>
              <a:t>police</a:t>
            </a:r>
            <a:r>
              <a:rPr lang="de-DE" sz="2000" dirty="0"/>
              <a:t> </a:t>
            </a:r>
            <a:r>
              <a:rPr lang="de-DE" sz="2000" dirty="0" err="1"/>
              <a:t>operations</a:t>
            </a:r>
            <a:endParaRPr lang="de-DE" sz="2000" dirty="0"/>
          </a:p>
          <a:p>
            <a:pPr marL="342900" indent="-342900">
              <a:buFont typeface="Arial" panose="020B0604020202020204" pitchFamily="34" charset="0"/>
              <a:buChar char="•"/>
            </a:pPr>
            <a:r>
              <a:rPr lang="de-DE" sz="2000" dirty="0" err="1"/>
              <a:t>Costs</a:t>
            </a:r>
            <a:r>
              <a:rPr lang="de-DE" sz="2000" dirty="0"/>
              <a:t>: $65,000 </a:t>
            </a:r>
            <a:r>
              <a:rPr lang="de-DE" sz="2000" dirty="0" err="1"/>
              <a:t>to</a:t>
            </a:r>
            <a:r>
              <a:rPr lang="de-DE" sz="2000" dirty="0"/>
              <a:t> $95,000 per </a:t>
            </a:r>
            <a:r>
              <a:rPr lang="de-DE" sz="2000" dirty="0" err="1"/>
              <a:t>square</a:t>
            </a:r>
            <a:r>
              <a:rPr lang="de-DE" sz="2000" dirty="0"/>
              <a:t> </a:t>
            </a:r>
            <a:r>
              <a:rPr lang="de-DE" sz="2000" dirty="0" err="1"/>
              <a:t>mile</a:t>
            </a:r>
            <a:r>
              <a:rPr lang="de-DE" sz="2000" dirty="0"/>
              <a:t> per </a:t>
            </a:r>
            <a:r>
              <a:rPr lang="de-DE" sz="2000" dirty="0" err="1"/>
              <a:t>year</a:t>
            </a:r>
            <a:r>
              <a:rPr lang="de-DE" sz="2000" dirty="0"/>
              <a:t> (</a:t>
            </a:r>
            <a:r>
              <a:rPr lang="de-DE" sz="2000" dirty="0" err="1"/>
              <a:t>minimum</a:t>
            </a:r>
            <a:r>
              <a:rPr lang="de-DE" sz="2000" dirty="0"/>
              <a:t> </a:t>
            </a:r>
            <a:r>
              <a:rPr lang="de-DE" sz="2000" dirty="0" err="1"/>
              <a:t>size</a:t>
            </a:r>
            <a:r>
              <a:rPr lang="de-DE" sz="2000" dirty="0"/>
              <a:t>: 3 </a:t>
            </a:r>
            <a:r>
              <a:rPr lang="de-DE" sz="2000" dirty="0" err="1"/>
              <a:t>square</a:t>
            </a:r>
            <a:r>
              <a:rPr lang="de-DE" sz="2000" dirty="0"/>
              <a:t> </a:t>
            </a:r>
            <a:r>
              <a:rPr lang="de-DE" sz="2000" dirty="0" err="1"/>
              <a:t>miles</a:t>
            </a:r>
            <a:r>
              <a:rPr lang="de-DE" sz="2000" dirty="0"/>
              <a:t>)</a:t>
            </a:r>
          </a:p>
          <a:p>
            <a:pPr marL="342900" indent="-342900">
              <a:buFont typeface="Arial" panose="020B0604020202020204" pitchFamily="34" charset="0"/>
              <a:buChar char="•"/>
            </a:pPr>
            <a:r>
              <a:rPr lang="de-DE" sz="2000" dirty="0" err="1"/>
              <a:t>Used</a:t>
            </a:r>
            <a:r>
              <a:rPr lang="de-DE" sz="2000" dirty="0"/>
              <a:t> in 100 </a:t>
            </a:r>
            <a:r>
              <a:rPr lang="de-DE" sz="2000" dirty="0" err="1"/>
              <a:t>cities</a:t>
            </a:r>
            <a:r>
              <a:rPr lang="de-DE" sz="2000" dirty="0"/>
              <a:t> in an </a:t>
            </a:r>
            <a:r>
              <a:rPr lang="de-DE" sz="2000" dirty="0" err="1"/>
              <a:t>area</a:t>
            </a:r>
            <a:r>
              <a:rPr lang="de-DE" sz="2000" dirty="0"/>
              <a:t> </a:t>
            </a:r>
            <a:r>
              <a:rPr lang="de-DE" sz="2000" dirty="0" err="1"/>
              <a:t>of</a:t>
            </a:r>
            <a:r>
              <a:rPr lang="de-DE" sz="2000" dirty="0"/>
              <a:t> 700 </a:t>
            </a:r>
            <a:r>
              <a:rPr lang="de-DE" sz="2000" dirty="0" err="1"/>
              <a:t>square</a:t>
            </a:r>
            <a:r>
              <a:rPr lang="de-DE" sz="2000" dirty="0"/>
              <a:t> </a:t>
            </a:r>
            <a:r>
              <a:rPr lang="de-DE" sz="2000" dirty="0" err="1"/>
              <a:t>miles</a:t>
            </a:r>
            <a:endParaRPr lang="de-DE" sz="2000" dirty="0"/>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pic>
        <p:nvPicPr>
          <p:cNvPr id="17" name="Grafik 16" title="Bild 1">
            <a:extLst>
              <a:ext uri="{FF2B5EF4-FFF2-40B4-BE49-F238E27FC236}">
                <a16:creationId xmlns:a16="http://schemas.microsoft.com/office/drawing/2014/main" id="{40769251-6B27-444C-A2C7-591427E041F2}"/>
              </a:ext>
            </a:extLst>
          </p:cNvPr>
          <p:cNvPicPr>
            <a:picLocks noChangeAspect="1"/>
          </p:cNvPicPr>
          <p:nvPr/>
        </p:nvPicPr>
        <p:blipFill>
          <a:blip r:embed="rId7">
            <a:lum/>
            <a:alphaModFix/>
          </a:blip>
          <a:srcRect/>
          <a:stretch>
            <a:fillRect/>
          </a:stretch>
        </p:blipFill>
        <p:spPr>
          <a:xfrm>
            <a:off x="7638860" y="924512"/>
            <a:ext cx="2093916" cy="454975"/>
          </a:xfrm>
          <a:prstGeom prst="rect">
            <a:avLst/>
          </a:prstGeom>
          <a:noFill/>
          <a:ln>
            <a:noFill/>
          </a:ln>
        </p:spPr>
      </p:pic>
    </p:spTree>
    <p:extLst>
      <p:ext uri="{BB962C8B-B14F-4D97-AF65-F5344CB8AC3E}">
        <p14:creationId xmlns:p14="http://schemas.microsoft.com/office/powerpoint/2010/main" val="383280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ShotSpotter</a:t>
            </a:r>
            <a:r>
              <a:rPr lang="de-DE" dirty="0"/>
              <a:t> – Evaluation &amp; Outlook</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21</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t"/>
          <a:lstStyle/>
          <a:p>
            <a:pPr marL="342900" lvl="0" indent="-342900" algn="just">
              <a:buFont typeface="Arial" panose="020B0604020202020204" pitchFamily="34" charset="0"/>
              <a:buChar char="•"/>
            </a:pPr>
            <a:r>
              <a:rPr lang="de-DE" sz="1800" dirty="0"/>
              <a:t>National </a:t>
            </a:r>
            <a:r>
              <a:rPr lang="de-DE" sz="1800" dirty="0" err="1"/>
              <a:t>Gunfire</a:t>
            </a:r>
            <a:r>
              <a:rPr lang="de-DE" sz="1800" dirty="0"/>
              <a:t> Index </a:t>
            </a:r>
            <a:r>
              <a:rPr lang="de-DE" sz="1800" dirty="0" err="1"/>
              <a:t>of</a:t>
            </a:r>
            <a:r>
              <a:rPr lang="de-DE" sz="1800" dirty="0"/>
              <a:t> 2017: </a:t>
            </a:r>
            <a:r>
              <a:rPr lang="de-DE" sz="1800" dirty="0" err="1"/>
              <a:t>use</a:t>
            </a:r>
            <a:r>
              <a:rPr lang="de-DE" sz="1800" dirty="0"/>
              <a:t> </a:t>
            </a:r>
            <a:r>
              <a:rPr lang="de-DE" sz="1800" dirty="0" err="1"/>
              <a:t>of</a:t>
            </a:r>
            <a:r>
              <a:rPr lang="de-DE" sz="1800" dirty="0"/>
              <a:t> </a:t>
            </a:r>
            <a:r>
              <a:rPr lang="de-DE" sz="1800" dirty="0" err="1"/>
              <a:t>firearms</a:t>
            </a:r>
            <a:r>
              <a:rPr lang="de-DE" sz="1800" dirty="0"/>
              <a:t> </a:t>
            </a:r>
            <a:r>
              <a:rPr lang="de-DE" sz="1800" dirty="0" err="1"/>
              <a:t>with</a:t>
            </a:r>
            <a:r>
              <a:rPr lang="de-DE" sz="1800" dirty="0"/>
              <a:t> 86,665 </a:t>
            </a:r>
            <a:r>
              <a:rPr lang="de-DE" sz="1800" dirty="0" err="1"/>
              <a:t>cases</a:t>
            </a:r>
            <a:r>
              <a:rPr lang="de-DE" sz="1800" dirty="0"/>
              <a:t> in 87 </a:t>
            </a:r>
            <a:r>
              <a:rPr lang="de-DE" sz="1800" dirty="0" err="1"/>
              <a:t>cities</a:t>
            </a:r>
            <a:r>
              <a:rPr lang="de-DE" sz="1800" dirty="0"/>
              <a:t> in </a:t>
            </a:r>
            <a:r>
              <a:rPr lang="de-DE" sz="1800" dirty="0" err="1"/>
              <a:t>the</a:t>
            </a:r>
            <a:r>
              <a:rPr lang="de-DE" sz="1800" dirty="0"/>
              <a:t> USA</a:t>
            </a:r>
          </a:p>
          <a:p>
            <a:pPr lvl="0" algn="just"/>
            <a:r>
              <a:rPr lang="de-DE" sz="1800" dirty="0"/>
              <a:t>  →  237 </a:t>
            </a:r>
            <a:r>
              <a:rPr lang="de-DE" sz="1800" dirty="0" err="1"/>
              <a:t>cases</a:t>
            </a:r>
            <a:r>
              <a:rPr lang="de-DE" sz="1800" dirty="0"/>
              <a:t> per </a:t>
            </a:r>
            <a:r>
              <a:rPr lang="de-DE" sz="1800" dirty="0" err="1"/>
              <a:t>day</a:t>
            </a:r>
            <a:r>
              <a:rPr lang="de-DE" sz="1800" dirty="0"/>
              <a:t>, </a:t>
            </a:r>
            <a:r>
              <a:rPr lang="de-DE" sz="1800" dirty="0" err="1"/>
              <a:t>average</a:t>
            </a:r>
            <a:r>
              <a:rPr lang="de-DE" sz="1800" dirty="0"/>
              <a:t> </a:t>
            </a:r>
            <a:r>
              <a:rPr lang="de-DE" sz="1800" dirty="0" err="1"/>
              <a:t>of</a:t>
            </a:r>
            <a:r>
              <a:rPr lang="de-DE" sz="1800" dirty="0"/>
              <a:t> 3.7 </a:t>
            </a:r>
            <a:r>
              <a:rPr lang="de-DE" sz="1800" dirty="0" err="1"/>
              <a:t>shots</a:t>
            </a:r>
            <a:r>
              <a:rPr lang="de-DE" sz="1800" dirty="0"/>
              <a:t> per </a:t>
            </a:r>
            <a:r>
              <a:rPr lang="de-DE" sz="1800" dirty="0" err="1"/>
              <a:t>offence</a:t>
            </a:r>
            <a:endParaRPr lang="de-DE" sz="1800" dirty="0"/>
          </a:p>
          <a:p>
            <a:pPr marL="342900" lvl="0" indent="-342900" algn="just">
              <a:buFont typeface="Arial" panose="020B0604020202020204" pitchFamily="34" charset="0"/>
              <a:buChar char="•"/>
            </a:pPr>
            <a:r>
              <a:rPr lang="de-DE" sz="1800" dirty="0" err="1"/>
              <a:t>Shottspotter</a:t>
            </a:r>
            <a:r>
              <a:rPr lang="de-DE" sz="1800" dirty="0"/>
              <a:t> </a:t>
            </a:r>
            <a:r>
              <a:rPr lang="de-DE" sz="1800" dirty="0" err="1"/>
              <a:t>statistics</a:t>
            </a:r>
            <a:r>
              <a:rPr lang="de-DE" sz="1800" dirty="0"/>
              <a:t>:</a:t>
            </a:r>
          </a:p>
          <a:p>
            <a:pPr lvl="0" algn="just"/>
            <a:r>
              <a:rPr lang="de-DE" sz="1800" dirty="0"/>
              <a:t>  →  2014 vs. 2013: </a:t>
            </a:r>
            <a:r>
              <a:rPr lang="de-DE" sz="1800" dirty="0" err="1"/>
              <a:t>Number</a:t>
            </a:r>
            <a:r>
              <a:rPr lang="de-DE" sz="1800" dirty="0"/>
              <a:t> </a:t>
            </a:r>
            <a:r>
              <a:rPr lang="de-DE" sz="1800" dirty="0" err="1"/>
              <a:t>of</a:t>
            </a:r>
            <a:r>
              <a:rPr lang="de-DE" sz="1800" dirty="0"/>
              <a:t> </a:t>
            </a:r>
            <a:r>
              <a:rPr lang="de-DE" sz="1800" dirty="0" err="1"/>
              <a:t>shots</a:t>
            </a:r>
            <a:r>
              <a:rPr lang="de-DE" sz="1800" dirty="0"/>
              <a:t> </a:t>
            </a:r>
            <a:r>
              <a:rPr lang="de-DE" sz="1800" dirty="0" err="1"/>
              <a:t>fired</a:t>
            </a:r>
            <a:r>
              <a:rPr lang="de-DE" sz="1800" dirty="0"/>
              <a:t> in </a:t>
            </a:r>
            <a:r>
              <a:rPr lang="de-DE" sz="1800" dirty="0" err="1"/>
              <a:t>the</a:t>
            </a:r>
            <a:r>
              <a:rPr lang="de-DE" sz="1800" dirty="0"/>
              <a:t> 28 </a:t>
            </a:r>
            <a:r>
              <a:rPr lang="de-DE" sz="1800" dirty="0" err="1"/>
              <a:t>participating</a:t>
            </a:r>
            <a:r>
              <a:rPr lang="de-DE" sz="1800" dirty="0"/>
              <a:t> </a:t>
            </a:r>
            <a:r>
              <a:rPr lang="de-DE" sz="1800" dirty="0" err="1"/>
              <a:t>cities</a:t>
            </a:r>
            <a:r>
              <a:rPr lang="de-DE" sz="1800" dirty="0"/>
              <a:t> </a:t>
            </a:r>
            <a:r>
              <a:rPr lang="de-DE" sz="1800" dirty="0" err="1"/>
              <a:t>reduced</a:t>
            </a:r>
            <a:r>
              <a:rPr lang="de-DE" sz="1800" dirty="0"/>
              <a:t> </a:t>
            </a:r>
            <a:r>
              <a:rPr lang="de-DE" sz="1800" dirty="0" err="1"/>
              <a:t>by</a:t>
            </a:r>
            <a:r>
              <a:rPr lang="de-DE" sz="1800" dirty="0"/>
              <a:t> 28.8%</a:t>
            </a:r>
          </a:p>
          <a:p>
            <a:pPr lvl="0" algn="just"/>
            <a:r>
              <a:rPr lang="de-DE" sz="1800" dirty="0"/>
              <a:t>        on </a:t>
            </a:r>
            <a:r>
              <a:rPr lang="de-DE" sz="1800" dirty="0" err="1"/>
              <a:t>average</a:t>
            </a:r>
            <a:endParaRPr lang="de-DE" sz="1800" dirty="0"/>
          </a:p>
          <a:p>
            <a:pPr lvl="0" algn="just"/>
            <a:r>
              <a:rPr lang="de-DE" sz="1800" dirty="0"/>
              <a:t>  →  Oakland (CA): 66% </a:t>
            </a:r>
            <a:r>
              <a:rPr lang="de-DE" sz="1800" dirty="0" err="1"/>
              <a:t>reduction</a:t>
            </a:r>
            <a:r>
              <a:rPr lang="de-DE" sz="1800" dirty="0"/>
              <a:t> in </a:t>
            </a:r>
            <a:r>
              <a:rPr lang="de-DE" sz="1800" dirty="0" err="1"/>
              <a:t>shootings</a:t>
            </a:r>
            <a:r>
              <a:rPr lang="de-DE" sz="1800" dirty="0"/>
              <a:t> per </a:t>
            </a:r>
            <a:r>
              <a:rPr lang="de-DE" sz="1800" dirty="0" err="1"/>
              <a:t>square</a:t>
            </a:r>
            <a:r>
              <a:rPr lang="de-DE" sz="1800" dirty="0"/>
              <a:t> </a:t>
            </a:r>
            <a:r>
              <a:rPr lang="de-DE" sz="1800" dirty="0" err="1"/>
              <a:t>mile</a:t>
            </a:r>
            <a:endParaRPr lang="de-DE" sz="1800" dirty="0"/>
          </a:p>
          <a:p>
            <a:pPr lvl="0" algn="just"/>
            <a:r>
              <a:rPr lang="de-DE" sz="1800" dirty="0"/>
              <a:t>  →  Cincinnati (OH): 48% </a:t>
            </a:r>
            <a:r>
              <a:rPr lang="de-DE" sz="1800" dirty="0" err="1"/>
              <a:t>reduction</a:t>
            </a:r>
            <a:r>
              <a:rPr lang="de-DE" sz="1800" dirty="0"/>
              <a:t> in </a:t>
            </a:r>
            <a:r>
              <a:rPr lang="de-DE" sz="1800" dirty="0" err="1"/>
              <a:t>Avondale</a:t>
            </a:r>
            <a:r>
              <a:rPr lang="de-DE" sz="1800" dirty="0"/>
              <a:t> </a:t>
            </a:r>
            <a:r>
              <a:rPr lang="de-DE" sz="1800" dirty="0" err="1"/>
              <a:t>shooting</a:t>
            </a:r>
            <a:r>
              <a:rPr lang="de-DE" sz="1800" dirty="0"/>
              <a:t> </a:t>
            </a:r>
            <a:r>
              <a:rPr lang="de-DE" sz="1800" dirty="0" err="1"/>
              <a:t>victims</a:t>
            </a:r>
            <a:endParaRPr lang="de-DE" sz="1800" dirty="0"/>
          </a:p>
          <a:p>
            <a:pPr lvl="0" algn="just"/>
            <a:r>
              <a:rPr lang="de-DE" sz="1800" dirty="0"/>
              <a:t>  →  Chicago (IL): 40% </a:t>
            </a:r>
            <a:r>
              <a:rPr lang="de-DE" sz="1800" dirty="0" err="1"/>
              <a:t>reduction</a:t>
            </a:r>
            <a:r>
              <a:rPr lang="de-DE" sz="1800" dirty="0"/>
              <a:t> in </a:t>
            </a:r>
            <a:r>
              <a:rPr lang="de-DE" sz="1800" dirty="0" err="1"/>
              <a:t>Englewood</a:t>
            </a:r>
            <a:r>
              <a:rPr lang="de-DE" sz="1800" dirty="0"/>
              <a:t> </a:t>
            </a:r>
            <a:r>
              <a:rPr lang="de-DE" sz="1800" dirty="0" err="1"/>
              <a:t>shootings</a:t>
            </a:r>
            <a:endParaRPr lang="de-DE" sz="1800" dirty="0"/>
          </a:p>
          <a:p>
            <a:pPr marL="342900" lvl="0" indent="-342900" algn="just">
              <a:buFont typeface="Arial" panose="020B0604020202020204" pitchFamily="34" charset="0"/>
              <a:buChar char="•"/>
            </a:pPr>
            <a:r>
              <a:rPr lang="de-DE" sz="1800" dirty="0" err="1"/>
              <a:t>Criticism</a:t>
            </a:r>
            <a:r>
              <a:rPr lang="de-DE" sz="1800" dirty="0"/>
              <a:t>:</a:t>
            </a:r>
          </a:p>
          <a:p>
            <a:pPr lvl="0" algn="just"/>
            <a:r>
              <a:rPr lang="de-DE" sz="1800" dirty="0"/>
              <a:t>  →  </a:t>
            </a:r>
            <a:r>
              <a:rPr lang="de-DE" sz="1800" dirty="0" err="1"/>
              <a:t>Too</a:t>
            </a:r>
            <a:r>
              <a:rPr lang="de-DE" sz="1800" dirty="0"/>
              <a:t> </a:t>
            </a:r>
            <a:r>
              <a:rPr lang="de-DE" sz="1800" dirty="0" err="1"/>
              <a:t>costly</a:t>
            </a:r>
            <a:r>
              <a:rPr lang="de-DE" sz="1800" dirty="0"/>
              <a:t>?</a:t>
            </a:r>
          </a:p>
          <a:p>
            <a:pPr lvl="0" algn="just"/>
            <a:r>
              <a:rPr lang="de-DE" sz="1800" dirty="0"/>
              <a:t>  →  </a:t>
            </a:r>
            <a:r>
              <a:rPr lang="de-DE" sz="1800" dirty="0" err="1"/>
              <a:t>Effectiveness</a:t>
            </a:r>
            <a:r>
              <a:rPr lang="de-DE" sz="1800" dirty="0"/>
              <a:t>?</a:t>
            </a:r>
          </a:p>
          <a:p>
            <a:pPr lvl="0" algn="just"/>
            <a:r>
              <a:rPr lang="de-DE" sz="1800" dirty="0"/>
              <a:t>  →  Privacy </a:t>
            </a:r>
            <a:r>
              <a:rPr lang="de-DE" sz="1800" dirty="0" err="1"/>
              <a:t>concerns</a:t>
            </a:r>
            <a:endParaRPr lang="de-DE" sz="1800" dirty="0"/>
          </a:p>
          <a:p>
            <a:pPr marL="342900" lvl="0" indent="-342900" algn="just">
              <a:buFont typeface="Arial" panose="020B0604020202020204" pitchFamily="34" charset="0"/>
              <a:buChar char="•"/>
            </a:pPr>
            <a:endParaRPr lang="de-DE" sz="1800" dirty="0"/>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4276" y="3180026"/>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4276" y="4522454"/>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2" name="Grafik 11" title="Bild 1">
            <a:extLst>
              <a:ext uri="{FF2B5EF4-FFF2-40B4-BE49-F238E27FC236}">
                <a16:creationId xmlns:a16="http://schemas.microsoft.com/office/drawing/2014/main" id="{6C05AAF3-259A-7343-BD74-56F3A5871F47}"/>
              </a:ext>
            </a:extLst>
          </p:cNvPr>
          <p:cNvPicPr>
            <a:picLocks noChangeAspect="1"/>
          </p:cNvPicPr>
          <p:nvPr/>
        </p:nvPicPr>
        <p:blipFill>
          <a:blip r:embed="rId5">
            <a:lum/>
            <a:alphaModFix/>
          </a:blip>
          <a:srcRect/>
          <a:stretch>
            <a:fillRect/>
          </a:stretch>
        </p:blipFill>
        <p:spPr>
          <a:xfrm>
            <a:off x="7638860" y="924512"/>
            <a:ext cx="2093916" cy="454975"/>
          </a:xfrm>
          <a:prstGeom prst="rect">
            <a:avLst/>
          </a:prstGeom>
          <a:noFill/>
          <a:ln>
            <a:noFill/>
          </a:ln>
        </p:spPr>
      </p:pic>
    </p:spTree>
    <p:extLst>
      <p:ext uri="{BB962C8B-B14F-4D97-AF65-F5344CB8AC3E}">
        <p14:creationId xmlns:p14="http://schemas.microsoft.com/office/powerpoint/2010/main" val="2583276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Predictive</a:t>
            </a:r>
            <a:r>
              <a:rPr lang="de-DE" dirty="0"/>
              <a:t> </a:t>
            </a:r>
            <a:r>
              <a:rPr lang="de-DE" dirty="0" err="1"/>
              <a:t>Policing</a:t>
            </a:r>
            <a:r>
              <a:rPr lang="de-DE" dirty="0"/>
              <a:t> – </a:t>
            </a:r>
            <a:r>
              <a:rPr lang="de-DE" dirty="0" err="1"/>
              <a:t>Social</a:t>
            </a:r>
            <a:r>
              <a:rPr lang="de-DE" dirty="0"/>
              <a:t> Media Tracking (1/3)</a:t>
            </a:r>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22</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pic>
        <p:nvPicPr>
          <p:cNvPr id="9" name="Grafik 8">
            <a:extLst>
              <a:ext uri="{FF2B5EF4-FFF2-40B4-BE49-F238E27FC236}">
                <a16:creationId xmlns:a16="http://schemas.microsoft.com/office/drawing/2014/main" id="{1299B634-B935-5D4A-9ED4-806DA32EBB9E}"/>
              </a:ext>
            </a:extLst>
          </p:cNvPr>
          <p:cNvPicPr>
            <a:picLocks noChangeAspect="1"/>
          </p:cNvPicPr>
          <p:nvPr/>
        </p:nvPicPr>
        <p:blipFill>
          <a:blip r:embed="rId2">
            <a:lum/>
            <a:alphaModFix/>
          </a:blip>
          <a:srcRect/>
          <a:stretch>
            <a:fillRect/>
          </a:stretch>
        </p:blipFill>
        <p:spPr>
          <a:xfrm>
            <a:off x="1716229" y="1673439"/>
            <a:ext cx="7260941" cy="4843249"/>
          </a:xfrm>
          <a:prstGeom prst="rect">
            <a:avLst/>
          </a:prstGeom>
          <a:noFill/>
          <a:ln>
            <a:noFill/>
          </a:ln>
          <a:effectLst>
            <a:softEdge rad="635000"/>
          </a:effectLst>
        </p:spPr>
      </p:pic>
    </p:spTree>
    <p:extLst>
      <p:ext uri="{BB962C8B-B14F-4D97-AF65-F5344CB8AC3E}">
        <p14:creationId xmlns:p14="http://schemas.microsoft.com/office/powerpoint/2010/main" val="340826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Predictive</a:t>
            </a:r>
            <a:r>
              <a:rPr lang="de-DE" dirty="0"/>
              <a:t> </a:t>
            </a:r>
            <a:r>
              <a:rPr lang="de-DE" dirty="0" err="1"/>
              <a:t>Policing</a:t>
            </a:r>
            <a:r>
              <a:rPr lang="de-DE" dirty="0"/>
              <a:t> – </a:t>
            </a:r>
            <a:r>
              <a:rPr lang="de-DE" dirty="0" err="1"/>
              <a:t>Social</a:t>
            </a:r>
            <a:r>
              <a:rPr lang="de-DE" dirty="0"/>
              <a:t> Media Tracking (2/3)</a:t>
            </a:r>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23</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7" name="Textplatzhalter 6">
            <a:extLst>
              <a:ext uri="{FF2B5EF4-FFF2-40B4-BE49-F238E27FC236}">
                <a16:creationId xmlns:a16="http://schemas.microsoft.com/office/drawing/2014/main" id="{21348DCD-9688-BC41-B58B-F65D14ECD431}"/>
              </a:ext>
            </a:extLst>
          </p:cNvPr>
          <p:cNvSpPr txBox="1">
            <a:spLocks/>
          </p:cNvSpPr>
          <p:nvPr/>
        </p:nvSpPr>
        <p:spPr>
          <a:xfrm>
            <a:off x="1488183" y="2192804"/>
            <a:ext cx="7717034" cy="612383"/>
          </a:xfrm>
          <a:prstGeom prst="rect">
            <a:avLst/>
          </a:prstGeom>
          <a:ln w="25400">
            <a:solidFill>
              <a:schemeClr val="accent1">
                <a:shade val="50000"/>
              </a:schemeClr>
            </a:solidFill>
          </a:ln>
        </p:spPr>
        <p:txBody>
          <a:bodyPr vert="horz" wrap="square" lIns="0" tIns="0" rIns="0" bIns="0" rtlCol="0" anchor="ctr"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fontAlgn="auto">
              <a:lnSpc>
                <a:spcPct val="90000"/>
              </a:lnSpc>
              <a:spcBef>
                <a:spcPts val="1000"/>
              </a:spcBef>
              <a:spcAft>
                <a:spcPts val="0"/>
              </a:spcAft>
              <a:buSzTx/>
              <a:buNone/>
            </a:pPr>
            <a:r>
              <a:rPr lang="de-DE" sz="2200" i="1" dirty="0">
                <a:solidFill>
                  <a:prstClr val="black"/>
                </a:solidFill>
                <a:latin typeface="Calibri" panose="020F0502020204030204"/>
              </a:rPr>
              <a:t>Crime </a:t>
            </a:r>
            <a:r>
              <a:rPr lang="de-DE" sz="2200" i="1" dirty="0" err="1">
                <a:solidFill>
                  <a:prstClr val="black"/>
                </a:solidFill>
                <a:latin typeface="Calibri" panose="020F0502020204030204"/>
              </a:rPr>
              <a:t>event</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prediction</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with</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dynamic</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features</a:t>
            </a:r>
            <a:r>
              <a:rPr lang="de-DE" sz="2200" dirty="0">
                <a:solidFill>
                  <a:prstClr val="black"/>
                </a:solidFill>
                <a:latin typeface="Calibri" panose="020F0502020204030204"/>
              </a:rPr>
              <a:t> (Rumi et al., 2018)</a:t>
            </a:r>
            <a:endParaRPr lang="de-DE" sz="1800" dirty="0">
              <a:solidFill>
                <a:prstClr val="black"/>
              </a:solidFill>
              <a:latin typeface="Calibri" panose="020F0502020204030204"/>
            </a:endParaRPr>
          </a:p>
        </p:txBody>
      </p:sp>
      <p:sp>
        <p:nvSpPr>
          <p:cNvPr id="9" name="Textplatzhalter 5">
            <a:extLst>
              <a:ext uri="{FF2B5EF4-FFF2-40B4-BE49-F238E27FC236}">
                <a16:creationId xmlns:a16="http://schemas.microsoft.com/office/drawing/2014/main" id="{979BE2E6-5D1C-D94A-AD09-E2224E251E87}"/>
              </a:ext>
            </a:extLst>
          </p:cNvPr>
          <p:cNvSpPr txBox="1">
            <a:spLocks/>
          </p:cNvSpPr>
          <p:nvPr/>
        </p:nvSpPr>
        <p:spPr>
          <a:xfrm>
            <a:off x="594700" y="3420590"/>
            <a:ext cx="9504975" cy="2984667"/>
          </a:xfrm>
          <a:prstGeom prst="rect">
            <a:avLst/>
          </a:prstGeom>
        </p:spPr>
        <p:txBody>
          <a:bodyPr vert="horz" wrap="square" lIns="0" tIns="0" rIns="0" bIns="0"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de-DE" sz="2000" dirty="0"/>
              <a:t>Research </a:t>
            </a:r>
            <a:r>
              <a:rPr lang="de-DE" sz="2000" dirty="0" err="1"/>
              <a:t>paper</a:t>
            </a:r>
            <a:r>
              <a:rPr lang="de-DE" sz="2000" dirty="0"/>
              <a:t>: </a:t>
            </a:r>
            <a:r>
              <a:rPr lang="de-DE" sz="2000" dirty="0" err="1"/>
              <a:t>improvement</a:t>
            </a:r>
            <a:r>
              <a:rPr lang="de-DE" sz="2000" dirty="0"/>
              <a:t> </a:t>
            </a:r>
            <a:r>
              <a:rPr lang="de-DE" sz="2000" dirty="0" err="1"/>
              <a:t>of</a:t>
            </a:r>
            <a:r>
              <a:rPr lang="de-DE" sz="2000" dirty="0"/>
              <a:t> </a:t>
            </a:r>
            <a:r>
              <a:rPr lang="de-DE" sz="2000" dirty="0" err="1"/>
              <a:t>crime</a:t>
            </a:r>
            <a:r>
              <a:rPr lang="de-DE" sz="2000" dirty="0"/>
              <a:t> </a:t>
            </a:r>
            <a:r>
              <a:rPr lang="de-DE" sz="2000" dirty="0" err="1"/>
              <a:t>prediction</a:t>
            </a:r>
            <a:r>
              <a:rPr lang="de-DE" sz="2000" dirty="0"/>
              <a:t> </a:t>
            </a:r>
            <a:r>
              <a:rPr lang="de-DE" sz="2000" dirty="0" err="1"/>
              <a:t>quality</a:t>
            </a:r>
            <a:r>
              <a:rPr lang="de-DE" sz="2000" dirty="0"/>
              <a:t> </a:t>
            </a:r>
            <a:r>
              <a:rPr lang="de-DE" sz="2000" dirty="0" err="1"/>
              <a:t>by</a:t>
            </a:r>
            <a:r>
              <a:rPr lang="de-DE" sz="2000" dirty="0"/>
              <a:t> </a:t>
            </a:r>
            <a:r>
              <a:rPr lang="de-DE" sz="2000" dirty="0" err="1"/>
              <a:t>incorporating</a:t>
            </a:r>
            <a:r>
              <a:rPr lang="de-DE" sz="2000" dirty="0"/>
              <a:t> </a:t>
            </a:r>
            <a:r>
              <a:rPr lang="de-DE" sz="2000" dirty="0" err="1"/>
              <a:t>dynamic</a:t>
            </a:r>
            <a:r>
              <a:rPr lang="de-DE" sz="2000" dirty="0"/>
              <a:t> </a:t>
            </a:r>
            <a:r>
              <a:rPr lang="de-DE" sz="2000" dirty="0" err="1"/>
              <a:t>data</a:t>
            </a:r>
            <a:r>
              <a:rPr lang="de-DE" sz="2000" dirty="0"/>
              <a:t>?</a:t>
            </a:r>
          </a:p>
          <a:p>
            <a:pPr marL="342900" indent="-342900">
              <a:buFont typeface="Arial" panose="020B0604020202020204" pitchFamily="34" charset="0"/>
              <a:buChar char="•"/>
            </a:pPr>
            <a:r>
              <a:rPr lang="de-DE" sz="2000" dirty="0"/>
              <a:t>Data </a:t>
            </a:r>
            <a:r>
              <a:rPr lang="de-DE" sz="2000" dirty="0" err="1"/>
              <a:t>basis</a:t>
            </a:r>
            <a:r>
              <a:rPr lang="de-DE" sz="2000" dirty="0"/>
              <a:t>: </a:t>
            </a:r>
            <a:r>
              <a:rPr lang="de-DE" sz="2000" dirty="0" err="1"/>
              <a:t>Static</a:t>
            </a:r>
            <a:r>
              <a:rPr lang="de-DE" sz="2000" dirty="0"/>
              <a:t> </a:t>
            </a:r>
            <a:r>
              <a:rPr lang="de-DE" sz="2000" dirty="0" err="1"/>
              <a:t>data</a:t>
            </a:r>
            <a:r>
              <a:rPr lang="de-DE" sz="2000" dirty="0"/>
              <a:t> (</a:t>
            </a:r>
            <a:r>
              <a:rPr lang="de-DE" sz="2000" dirty="0" err="1"/>
              <a:t>historical</a:t>
            </a:r>
            <a:r>
              <a:rPr lang="de-DE" sz="2000" dirty="0"/>
              <a:t>, </a:t>
            </a:r>
            <a:r>
              <a:rPr lang="de-DE" sz="2000" dirty="0" err="1"/>
              <a:t>demographic</a:t>
            </a:r>
            <a:r>
              <a:rPr lang="de-DE" sz="2000" dirty="0"/>
              <a:t>, </a:t>
            </a:r>
            <a:r>
              <a:rPr lang="de-DE" sz="2000" dirty="0" err="1"/>
              <a:t>geographic</a:t>
            </a:r>
            <a:r>
              <a:rPr lang="de-DE" sz="2000" dirty="0"/>
              <a:t>) + </a:t>
            </a:r>
            <a:r>
              <a:rPr lang="de-DE" sz="2000" dirty="0" err="1"/>
              <a:t>dynamic</a:t>
            </a:r>
            <a:r>
              <a:rPr lang="de-DE" sz="2000" dirty="0"/>
              <a:t> (</a:t>
            </a:r>
            <a:r>
              <a:rPr lang="de-DE" sz="2000" dirty="0" err="1"/>
              <a:t>Foursquare</a:t>
            </a:r>
            <a:r>
              <a:rPr lang="de-DE" sz="2000" dirty="0"/>
              <a:t> </a:t>
            </a:r>
            <a:r>
              <a:rPr lang="de-DE" sz="2000" dirty="0" err="1"/>
              <a:t>user</a:t>
            </a:r>
            <a:r>
              <a:rPr lang="de-DE" sz="2000" dirty="0"/>
              <a:t> </a:t>
            </a:r>
            <a:r>
              <a:rPr lang="de-DE" sz="2000" dirty="0" err="1"/>
              <a:t>behavior</a:t>
            </a:r>
            <a:r>
              <a:rPr lang="de-DE" sz="2000" dirty="0"/>
              <a:t>)</a:t>
            </a:r>
          </a:p>
          <a:p>
            <a:pPr marL="342900" indent="-342900">
              <a:buFont typeface="Arial" panose="020B0604020202020204" pitchFamily="34" charset="0"/>
              <a:buChar char="•"/>
            </a:pPr>
            <a:r>
              <a:rPr lang="de-DE" sz="2000" dirty="0" err="1"/>
              <a:t>Offences</a:t>
            </a:r>
            <a:r>
              <a:rPr lang="de-DE" sz="2000" dirty="0"/>
              <a:t> </a:t>
            </a:r>
            <a:r>
              <a:rPr lang="de-DE" sz="2000" dirty="0" err="1"/>
              <a:t>distinguished</a:t>
            </a:r>
            <a:r>
              <a:rPr lang="de-DE" sz="2000" dirty="0"/>
              <a:t>:</a:t>
            </a:r>
          </a:p>
          <a:p>
            <a:pPr marL="545149" lvl="1" indent="-342900">
              <a:buFont typeface="Arial" panose="020B0604020202020204" pitchFamily="34" charset="0"/>
              <a:buChar char="•"/>
            </a:pPr>
            <a:r>
              <a:rPr lang="de-DE" dirty="0" err="1"/>
              <a:t>Theft</a:t>
            </a:r>
            <a:r>
              <a:rPr lang="de-DE" dirty="0"/>
              <a:t>, </a:t>
            </a:r>
            <a:r>
              <a:rPr lang="de-DE" dirty="0" err="1"/>
              <a:t>Unlawful</a:t>
            </a:r>
            <a:r>
              <a:rPr lang="de-DE" dirty="0"/>
              <a:t> Entry, Drug </a:t>
            </a:r>
            <a:r>
              <a:rPr lang="de-DE" dirty="0" err="1"/>
              <a:t>Offence</a:t>
            </a:r>
            <a:r>
              <a:rPr lang="de-DE" dirty="0"/>
              <a:t>, Traffic </a:t>
            </a:r>
            <a:r>
              <a:rPr lang="de-DE" dirty="0" err="1"/>
              <a:t>Related</a:t>
            </a:r>
            <a:r>
              <a:rPr lang="de-DE" dirty="0"/>
              <a:t> </a:t>
            </a:r>
            <a:r>
              <a:rPr lang="de-DE" dirty="0" err="1"/>
              <a:t>Offence</a:t>
            </a:r>
            <a:r>
              <a:rPr lang="de-DE" dirty="0"/>
              <a:t>, </a:t>
            </a:r>
            <a:r>
              <a:rPr lang="de-DE" dirty="0" err="1"/>
              <a:t>Fraud</a:t>
            </a:r>
            <a:r>
              <a:rPr lang="de-DE" dirty="0"/>
              <a:t> </a:t>
            </a:r>
            <a:r>
              <a:rPr lang="de-DE" dirty="0" err="1"/>
              <a:t>and</a:t>
            </a:r>
            <a:r>
              <a:rPr lang="de-DE" dirty="0"/>
              <a:t> </a:t>
            </a:r>
            <a:r>
              <a:rPr lang="de-DE" dirty="0" err="1"/>
              <a:t>Assault</a:t>
            </a:r>
            <a:endParaRPr lang="de-DE" dirty="0"/>
          </a:p>
          <a:p>
            <a:pPr marL="342900" indent="-342900">
              <a:buFont typeface="Arial" panose="020B0604020202020204" pitchFamily="34" charset="0"/>
              <a:buChar char="•"/>
            </a:pPr>
            <a:r>
              <a:rPr lang="de-DE" sz="2000" dirty="0"/>
              <a:t>Dynamic </a:t>
            </a:r>
            <a:r>
              <a:rPr lang="de-DE" sz="2000" dirty="0" err="1"/>
              <a:t>data</a:t>
            </a:r>
            <a:r>
              <a:rPr lang="de-DE" sz="2000" dirty="0"/>
              <a:t> </a:t>
            </a:r>
            <a:r>
              <a:rPr lang="de-DE" sz="2000" dirty="0" err="1"/>
              <a:t>used</a:t>
            </a:r>
            <a:r>
              <a:rPr lang="de-DE" sz="2000" dirty="0"/>
              <a:t> </a:t>
            </a:r>
            <a:r>
              <a:rPr lang="de-DE" sz="2000" dirty="0" err="1"/>
              <a:t>to</a:t>
            </a:r>
            <a:r>
              <a:rPr lang="de-DE" sz="2000" dirty="0"/>
              <a:t> </a:t>
            </a:r>
            <a:r>
              <a:rPr lang="de-DE" sz="2000" dirty="0" err="1"/>
              <a:t>calculate</a:t>
            </a:r>
            <a:r>
              <a:rPr lang="de-DE" sz="2000" dirty="0"/>
              <a:t> </a:t>
            </a:r>
            <a:r>
              <a:rPr lang="de-DE" sz="2000" dirty="0" err="1"/>
              <a:t>new</a:t>
            </a:r>
            <a:r>
              <a:rPr lang="de-DE" sz="2000" dirty="0"/>
              <a:t> </a:t>
            </a:r>
            <a:r>
              <a:rPr lang="de-DE" sz="2000" dirty="0" err="1"/>
              <a:t>features</a:t>
            </a:r>
            <a:r>
              <a:rPr lang="de-DE" sz="2000" dirty="0"/>
              <a:t>:</a:t>
            </a:r>
          </a:p>
          <a:p>
            <a:pPr marL="545149" lvl="1" indent="-342900">
              <a:buFont typeface="Arial" panose="020B0604020202020204" pitchFamily="34" charset="0"/>
              <a:buChar char="•"/>
            </a:pPr>
            <a:r>
              <a:rPr lang="de-DE" dirty="0" err="1"/>
              <a:t>Visitor</a:t>
            </a:r>
            <a:r>
              <a:rPr lang="de-DE" dirty="0"/>
              <a:t> Ratio, Region </a:t>
            </a:r>
            <a:r>
              <a:rPr lang="de-DE" dirty="0" err="1"/>
              <a:t>Popularity</a:t>
            </a:r>
            <a:r>
              <a:rPr lang="de-DE" dirty="0"/>
              <a:t>, Observation </a:t>
            </a:r>
            <a:r>
              <a:rPr lang="de-DE" dirty="0" err="1"/>
              <a:t>Frequency</a:t>
            </a:r>
            <a:r>
              <a:rPr lang="de-DE" dirty="0"/>
              <a:t>, </a:t>
            </a:r>
            <a:r>
              <a:rPr lang="de-DE" dirty="0" err="1"/>
              <a:t>Visitor</a:t>
            </a:r>
            <a:r>
              <a:rPr lang="de-DE" dirty="0"/>
              <a:t> </a:t>
            </a:r>
            <a:r>
              <a:rPr lang="de-DE" dirty="0" err="1"/>
              <a:t>Entropy</a:t>
            </a:r>
            <a:r>
              <a:rPr lang="de-DE" dirty="0"/>
              <a:t>, </a:t>
            </a:r>
            <a:r>
              <a:rPr lang="de-DE" dirty="0" err="1"/>
              <a:t>Visitor</a:t>
            </a:r>
            <a:r>
              <a:rPr lang="de-DE" dirty="0"/>
              <a:t> </a:t>
            </a:r>
            <a:r>
              <a:rPr lang="de-DE" dirty="0" err="1"/>
              <a:t>Homogeneity</a:t>
            </a:r>
            <a:endParaRPr lang="de-DE" dirty="0"/>
          </a:p>
        </p:txBody>
      </p:sp>
    </p:spTree>
    <p:extLst>
      <p:ext uri="{BB962C8B-B14F-4D97-AF65-F5344CB8AC3E}">
        <p14:creationId xmlns:p14="http://schemas.microsoft.com/office/powerpoint/2010/main" val="2309921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Predictive</a:t>
            </a:r>
            <a:r>
              <a:rPr lang="de-DE" dirty="0"/>
              <a:t> </a:t>
            </a:r>
            <a:r>
              <a:rPr lang="de-DE" dirty="0" err="1"/>
              <a:t>Policing</a:t>
            </a:r>
            <a:r>
              <a:rPr lang="de-DE" dirty="0"/>
              <a:t> – </a:t>
            </a:r>
            <a:r>
              <a:rPr lang="de-DE" dirty="0" err="1"/>
              <a:t>Social</a:t>
            </a:r>
            <a:r>
              <a:rPr lang="de-DE" dirty="0"/>
              <a:t> Media Tracking (3/3)</a:t>
            </a:r>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24</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9" name="Textplatzhalter 5">
            <a:extLst>
              <a:ext uri="{FF2B5EF4-FFF2-40B4-BE49-F238E27FC236}">
                <a16:creationId xmlns:a16="http://schemas.microsoft.com/office/drawing/2014/main" id="{979BE2E6-5D1C-D94A-AD09-E2224E251E87}"/>
              </a:ext>
            </a:extLst>
          </p:cNvPr>
          <p:cNvSpPr txBox="1">
            <a:spLocks/>
          </p:cNvSpPr>
          <p:nvPr/>
        </p:nvSpPr>
        <p:spPr>
          <a:xfrm>
            <a:off x="594700" y="3420590"/>
            <a:ext cx="9504975" cy="2984667"/>
          </a:xfrm>
          <a:prstGeom prst="rect">
            <a:avLst/>
          </a:prstGeom>
        </p:spPr>
        <p:txBody>
          <a:bodyPr vert="horz" wrap="square" lIns="0" tIns="0" rIns="0" bIns="0"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de-DE" sz="2000" dirty="0"/>
              <a:t>Evaluation on NYC </a:t>
            </a:r>
            <a:r>
              <a:rPr lang="de-DE" sz="2000" dirty="0" err="1"/>
              <a:t>data</a:t>
            </a:r>
            <a:r>
              <a:rPr lang="de-DE" sz="2000" dirty="0"/>
              <a:t>: </a:t>
            </a:r>
            <a:r>
              <a:rPr lang="de-DE" sz="2000" dirty="0" err="1"/>
              <a:t>from</a:t>
            </a:r>
            <a:r>
              <a:rPr lang="de-DE" sz="2000" dirty="0"/>
              <a:t> 03/2012 </a:t>
            </a:r>
            <a:r>
              <a:rPr lang="de-DE" sz="2000" dirty="0" err="1"/>
              <a:t>to</a:t>
            </a:r>
            <a:r>
              <a:rPr lang="de-DE" sz="2000" dirty="0"/>
              <a:t> 02/2013 </a:t>
            </a:r>
            <a:r>
              <a:rPr lang="de-DE" sz="2000" dirty="0" err="1"/>
              <a:t>with</a:t>
            </a:r>
            <a:r>
              <a:rPr lang="de-DE" sz="2000" dirty="0"/>
              <a:t> </a:t>
            </a:r>
            <a:r>
              <a:rPr lang="de-DE" sz="2000" dirty="0" err="1"/>
              <a:t>offences</a:t>
            </a:r>
            <a:r>
              <a:rPr lang="de-DE" sz="2000" dirty="0"/>
              <a:t> </a:t>
            </a:r>
            <a:r>
              <a:rPr lang="de-DE" sz="2000" dirty="0" err="1"/>
              <a:t>and</a:t>
            </a:r>
            <a:r>
              <a:rPr lang="de-DE" sz="2000" dirty="0"/>
              <a:t> </a:t>
            </a:r>
            <a:r>
              <a:rPr lang="de-DE" sz="2000" dirty="0" err="1"/>
              <a:t>their</a:t>
            </a:r>
            <a:r>
              <a:rPr lang="de-DE" sz="2000" dirty="0"/>
              <a:t> </a:t>
            </a:r>
            <a:r>
              <a:rPr lang="de-DE" sz="2000" dirty="0" err="1"/>
              <a:t>location</a:t>
            </a:r>
            <a:r>
              <a:rPr lang="de-DE" sz="2000" dirty="0"/>
              <a:t> </a:t>
            </a:r>
            <a:r>
              <a:rPr lang="de-DE" sz="2000" dirty="0" err="1"/>
              <a:t>and</a:t>
            </a:r>
            <a:r>
              <a:rPr lang="de-DE" sz="2000" dirty="0"/>
              <a:t> time</a:t>
            </a:r>
          </a:p>
          <a:p>
            <a:pPr marL="342900" indent="-342900">
              <a:buFont typeface="Arial" panose="020B0604020202020204" pitchFamily="34" charset="0"/>
              <a:buChar char="•"/>
            </a:pPr>
            <a:r>
              <a:rPr lang="de-DE" sz="2000" dirty="0" err="1"/>
              <a:t>Foursquare</a:t>
            </a:r>
            <a:r>
              <a:rPr lang="de-DE" sz="2000" dirty="0"/>
              <a:t> </a:t>
            </a:r>
            <a:r>
              <a:rPr lang="de-DE" sz="2000" dirty="0" err="1"/>
              <a:t>data</a:t>
            </a:r>
            <a:r>
              <a:rPr lang="de-DE" sz="2000" dirty="0"/>
              <a:t>: 43,964 </a:t>
            </a:r>
            <a:r>
              <a:rPr lang="de-DE" sz="2000" dirty="0" err="1"/>
              <a:t>venues</a:t>
            </a:r>
            <a:r>
              <a:rPr lang="de-DE" sz="2000" dirty="0"/>
              <a:t> </a:t>
            </a:r>
            <a:r>
              <a:rPr lang="de-DE" sz="2000" dirty="0" err="1"/>
              <a:t>with</a:t>
            </a:r>
            <a:r>
              <a:rPr lang="de-DE" sz="2000" dirty="0"/>
              <a:t> 227,428 </a:t>
            </a:r>
            <a:r>
              <a:rPr lang="de-DE" sz="2000" dirty="0" err="1"/>
              <a:t>check-ins</a:t>
            </a:r>
            <a:r>
              <a:rPr lang="de-DE" sz="2000" dirty="0"/>
              <a:t> </a:t>
            </a:r>
            <a:r>
              <a:rPr lang="de-DE" sz="2000" dirty="0" err="1"/>
              <a:t>from</a:t>
            </a:r>
            <a:r>
              <a:rPr lang="de-DE" sz="2000" dirty="0"/>
              <a:t> 1,083 </a:t>
            </a:r>
            <a:r>
              <a:rPr lang="de-DE" sz="2000" dirty="0" err="1"/>
              <a:t>users</a:t>
            </a:r>
            <a:endParaRPr lang="de-DE" sz="2000" dirty="0"/>
          </a:p>
          <a:p>
            <a:pPr marL="342900" indent="-342900">
              <a:buFont typeface="Arial" panose="020B0604020202020204" pitchFamily="34" charset="0"/>
              <a:buChar char="•"/>
            </a:pPr>
            <a:r>
              <a:rPr lang="de-DE" sz="2000" dirty="0"/>
              <a:t>Dynamic </a:t>
            </a:r>
            <a:r>
              <a:rPr lang="de-DE" sz="2000" dirty="0" err="1"/>
              <a:t>features</a:t>
            </a:r>
            <a:r>
              <a:rPr lang="de-DE" sz="2000" dirty="0"/>
              <a:t> </a:t>
            </a:r>
            <a:r>
              <a:rPr lang="de-DE" sz="2000" dirty="0" err="1"/>
              <a:t>as</a:t>
            </a:r>
            <a:r>
              <a:rPr lang="de-DE" sz="2000" dirty="0"/>
              <a:t> </a:t>
            </a:r>
            <a:r>
              <a:rPr lang="de-DE" sz="2000" dirty="0" err="1"/>
              <a:t>new</a:t>
            </a:r>
            <a:r>
              <a:rPr lang="de-DE" sz="2000" dirty="0"/>
              <a:t> </a:t>
            </a:r>
            <a:r>
              <a:rPr lang="de-DE" sz="2000" dirty="0" err="1"/>
              <a:t>indicator</a:t>
            </a:r>
            <a:endParaRPr lang="de-DE" sz="2000" dirty="0"/>
          </a:p>
          <a:p>
            <a:pPr marL="342900" indent="-342900">
              <a:buFont typeface="Arial" panose="020B0604020202020204" pitchFamily="34" charset="0"/>
              <a:buChar char="•"/>
            </a:pPr>
            <a:r>
              <a:rPr lang="de-DE" sz="2000" dirty="0"/>
              <a:t>Evaluation on Brisbane </a:t>
            </a:r>
            <a:r>
              <a:rPr lang="de-DE" sz="2000" dirty="0" err="1"/>
              <a:t>dataset</a:t>
            </a:r>
            <a:r>
              <a:rPr lang="de-DE" sz="2000" dirty="0"/>
              <a:t>: </a:t>
            </a:r>
            <a:r>
              <a:rPr lang="de-DE" sz="2000" dirty="0" err="1"/>
              <a:t>dynamic</a:t>
            </a:r>
            <a:r>
              <a:rPr lang="de-DE" sz="2000" dirty="0"/>
              <a:t> </a:t>
            </a:r>
            <a:r>
              <a:rPr lang="de-DE" sz="2000" dirty="0" err="1"/>
              <a:t>features</a:t>
            </a:r>
            <a:r>
              <a:rPr lang="de-DE" sz="2000" dirty="0"/>
              <a:t> </a:t>
            </a:r>
            <a:r>
              <a:rPr lang="de-DE" sz="2000" dirty="0" err="1"/>
              <a:t>had</a:t>
            </a:r>
            <a:r>
              <a:rPr lang="de-DE" sz="2000" dirty="0"/>
              <a:t> different </a:t>
            </a:r>
            <a:r>
              <a:rPr lang="de-DE" sz="2000" dirty="0" err="1"/>
              <a:t>significance</a:t>
            </a:r>
            <a:endParaRPr lang="de-DE" sz="2000" dirty="0"/>
          </a:p>
          <a:p>
            <a:pPr marL="342900" indent="-342900">
              <a:buFont typeface="Arial" panose="020B0604020202020204" pitchFamily="34" charset="0"/>
              <a:buChar char="•"/>
            </a:pPr>
            <a:r>
              <a:rPr lang="de-DE" sz="2000" dirty="0" err="1"/>
              <a:t>Inclusion</a:t>
            </a:r>
            <a:r>
              <a:rPr lang="de-DE" sz="2000" dirty="0"/>
              <a:t> </a:t>
            </a:r>
            <a:r>
              <a:rPr lang="de-DE" sz="2000" dirty="0" err="1"/>
              <a:t>of</a:t>
            </a:r>
            <a:r>
              <a:rPr lang="de-DE" sz="2000" dirty="0"/>
              <a:t> </a:t>
            </a:r>
            <a:r>
              <a:rPr lang="de-DE" sz="2000" dirty="0" err="1"/>
              <a:t>dynamic</a:t>
            </a:r>
            <a:r>
              <a:rPr lang="de-DE" sz="2000" dirty="0"/>
              <a:t> </a:t>
            </a:r>
            <a:r>
              <a:rPr lang="de-DE" sz="2000" dirty="0" err="1"/>
              <a:t>features</a:t>
            </a:r>
            <a:r>
              <a:rPr lang="de-DE" sz="2000" dirty="0"/>
              <a:t>: </a:t>
            </a:r>
            <a:r>
              <a:rPr lang="de-DE" sz="2000" dirty="0" err="1"/>
              <a:t>has</a:t>
            </a:r>
            <a:r>
              <a:rPr lang="de-DE" sz="2000" dirty="0"/>
              <a:t> </a:t>
            </a:r>
            <a:r>
              <a:rPr lang="de-DE" sz="2000" dirty="0" err="1"/>
              <a:t>proven</a:t>
            </a:r>
            <a:r>
              <a:rPr lang="de-DE" sz="2000" dirty="0"/>
              <a:t> </a:t>
            </a:r>
            <a:r>
              <a:rPr lang="de-DE" sz="2000" dirty="0" err="1"/>
              <a:t>to</a:t>
            </a:r>
            <a:r>
              <a:rPr lang="de-DE" sz="2000" dirty="0"/>
              <a:t> </a:t>
            </a:r>
            <a:r>
              <a:rPr lang="de-DE" sz="2000" dirty="0" err="1"/>
              <a:t>be</a:t>
            </a:r>
            <a:r>
              <a:rPr lang="de-DE" sz="2000" dirty="0"/>
              <a:t> positive </a:t>
            </a:r>
            <a:r>
              <a:rPr lang="de-DE" sz="2000" dirty="0" err="1"/>
              <a:t>for</a:t>
            </a:r>
            <a:r>
              <a:rPr lang="de-DE" sz="2000" dirty="0"/>
              <a:t> Brisbane </a:t>
            </a:r>
            <a:r>
              <a:rPr lang="de-DE" sz="2000" dirty="0" err="1"/>
              <a:t>and</a:t>
            </a:r>
            <a:r>
              <a:rPr lang="de-DE" sz="2000" dirty="0"/>
              <a:t> New York</a:t>
            </a:r>
          </a:p>
        </p:txBody>
      </p:sp>
      <p:sp>
        <p:nvSpPr>
          <p:cNvPr id="8" name="Textplatzhalter 6">
            <a:extLst>
              <a:ext uri="{FF2B5EF4-FFF2-40B4-BE49-F238E27FC236}">
                <a16:creationId xmlns:a16="http://schemas.microsoft.com/office/drawing/2014/main" id="{12FE4568-6AE4-7B46-AC1D-8869D18A09A6}"/>
              </a:ext>
            </a:extLst>
          </p:cNvPr>
          <p:cNvSpPr txBox="1">
            <a:spLocks/>
          </p:cNvSpPr>
          <p:nvPr/>
        </p:nvSpPr>
        <p:spPr>
          <a:xfrm>
            <a:off x="1488183" y="2192804"/>
            <a:ext cx="7717034" cy="612383"/>
          </a:xfrm>
          <a:prstGeom prst="rect">
            <a:avLst/>
          </a:prstGeom>
          <a:ln w="25400">
            <a:solidFill>
              <a:schemeClr val="accent1">
                <a:shade val="50000"/>
              </a:schemeClr>
            </a:solidFill>
          </a:ln>
        </p:spPr>
        <p:txBody>
          <a:bodyPr vert="horz" wrap="square" lIns="0" tIns="0" rIns="0" bIns="0" rtlCol="0" anchor="ctr"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fontAlgn="auto">
              <a:lnSpc>
                <a:spcPct val="90000"/>
              </a:lnSpc>
              <a:spcBef>
                <a:spcPts val="1000"/>
              </a:spcBef>
              <a:spcAft>
                <a:spcPts val="0"/>
              </a:spcAft>
              <a:buSzTx/>
              <a:buNone/>
            </a:pPr>
            <a:r>
              <a:rPr lang="de-DE" sz="2200" i="1" dirty="0">
                <a:solidFill>
                  <a:prstClr val="black"/>
                </a:solidFill>
                <a:latin typeface="Calibri" panose="020F0502020204030204"/>
              </a:rPr>
              <a:t>Crime </a:t>
            </a:r>
            <a:r>
              <a:rPr lang="de-DE" sz="2200" i="1" dirty="0" err="1">
                <a:solidFill>
                  <a:prstClr val="black"/>
                </a:solidFill>
                <a:latin typeface="Calibri" panose="020F0502020204030204"/>
              </a:rPr>
              <a:t>event</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prediction</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with</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dynamic</a:t>
            </a:r>
            <a:r>
              <a:rPr lang="de-DE" sz="2200" i="1" dirty="0">
                <a:solidFill>
                  <a:prstClr val="black"/>
                </a:solidFill>
                <a:latin typeface="Calibri" panose="020F0502020204030204"/>
              </a:rPr>
              <a:t> </a:t>
            </a:r>
            <a:r>
              <a:rPr lang="de-DE" sz="2200" i="1" dirty="0" err="1">
                <a:solidFill>
                  <a:prstClr val="black"/>
                </a:solidFill>
                <a:latin typeface="Calibri" panose="020F0502020204030204"/>
              </a:rPr>
              <a:t>features</a:t>
            </a:r>
            <a:r>
              <a:rPr lang="de-DE" sz="2200" dirty="0">
                <a:solidFill>
                  <a:prstClr val="black"/>
                </a:solidFill>
                <a:latin typeface="Calibri" panose="020F0502020204030204"/>
              </a:rPr>
              <a:t> (Rumi et al., 2018)</a:t>
            </a:r>
            <a:endParaRPr lang="de-DE" sz="1800" dirty="0">
              <a:solidFill>
                <a:prstClr val="black"/>
              </a:solidFill>
              <a:latin typeface="Calibri" panose="020F0502020204030204"/>
            </a:endParaRPr>
          </a:p>
        </p:txBody>
      </p:sp>
    </p:spTree>
    <p:extLst>
      <p:ext uri="{BB962C8B-B14F-4D97-AF65-F5344CB8AC3E}">
        <p14:creationId xmlns:p14="http://schemas.microsoft.com/office/powerpoint/2010/main" val="2129783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bgerundetes Rechteck 1">
            <a:extLst>
              <a:ext uri="{FF2B5EF4-FFF2-40B4-BE49-F238E27FC236}">
                <a16:creationId xmlns:a16="http://schemas.microsoft.com/office/drawing/2014/main" id="{B972D47F-6DA5-A34B-8536-8957F83C0446}"/>
              </a:ext>
            </a:extLst>
          </p:cNvPr>
          <p:cNvSpPr/>
          <p:nvPr/>
        </p:nvSpPr>
        <p:spPr>
          <a:xfrm>
            <a:off x="2166170" y="2196455"/>
            <a:ext cx="6361787" cy="61238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 The </a:t>
            </a:r>
            <a:r>
              <a:rPr lang="de-DE" dirty="0" err="1"/>
              <a:t>dataset</a:t>
            </a:r>
            <a:r>
              <a:rPr lang="de-DE" dirty="0"/>
              <a:t> </a:t>
            </a:r>
            <a:r>
              <a:rPr lang="de-DE" dirty="0" err="1"/>
              <a:t>is</a:t>
            </a:r>
            <a:r>
              <a:rPr lang="de-DE" dirty="0"/>
              <a:t> </a:t>
            </a:r>
            <a:r>
              <a:rPr lang="de-DE" dirty="0" err="1"/>
              <a:t>incomplete</a:t>
            </a:r>
            <a:endParaRPr lang="de-DE" dirty="0"/>
          </a:p>
        </p:txBody>
      </p:sp>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Ethical</a:t>
            </a:r>
            <a:r>
              <a:rPr lang="de-DE" dirty="0"/>
              <a:t> Evaluation </a:t>
            </a:r>
            <a:r>
              <a:rPr lang="de-DE" dirty="0" err="1"/>
              <a:t>and</a:t>
            </a:r>
            <a:r>
              <a:rPr lang="de-DE" dirty="0"/>
              <a:t> </a:t>
            </a:r>
            <a:r>
              <a:rPr lang="de-DE" dirty="0" err="1"/>
              <a:t>Considerations</a:t>
            </a:r>
            <a:r>
              <a:rPr lang="de-DE" dirty="0"/>
              <a:t> (1/3)</a:t>
            </a:r>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25</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9" name="Textplatzhalter 5">
            <a:extLst>
              <a:ext uri="{FF2B5EF4-FFF2-40B4-BE49-F238E27FC236}">
                <a16:creationId xmlns:a16="http://schemas.microsoft.com/office/drawing/2014/main" id="{979BE2E6-5D1C-D94A-AD09-E2224E251E87}"/>
              </a:ext>
            </a:extLst>
          </p:cNvPr>
          <p:cNvSpPr txBox="1">
            <a:spLocks/>
          </p:cNvSpPr>
          <p:nvPr/>
        </p:nvSpPr>
        <p:spPr>
          <a:xfrm>
            <a:off x="594700" y="3420590"/>
            <a:ext cx="9504975" cy="2984667"/>
          </a:xfrm>
          <a:prstGeom prst="rect">
            <a:avLst/>
          </a:prstGeom>
        </p:spPr>
        <p:txBody>
          <a:bodyPr vert="horz" wrap="square" lIns="0" tIns="0" rIns="0" bIns="0" rtlCol="0" anchor="t"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de-DE" sz="2000" dirty="0"/>
              <a:t>Limited </a:t>
            </a:r>
            <a:r>
              <a:rPr lang="de-DE" sz="2000" dirty="0" err="1"/>
              <a:t>datasets</a:t>
            </a:r>
            <a:r>
              <a:rPr lang="de-DE" sz="2000" dirty="0"/>
              <a:t> </a:t>
            </a:r>
            <a:r>
              <a:rPr lang="de-DE" sz="2000" dirty="0" err="1"/>
              <a:t>for</a:t>
            </a:r>
            <a:r>
              <a:rPr lang="de-DE" sz="2000" dirty="0"/>
              <a:t> non-</a:t>
            </a:r>
            <a:r>
              <a:rPr lang="de-DE" sz="2000" dirty="0" err="1"/>
              <a:t>property</a:t>
            </a:r>
            <a:r>
              <a:rPr lang="de-DE" sz="2000" dirty="0"/>
              <a:t> </a:t>
            </a:r>
            <a:r>
              <a:rPr lang="de-DE" sz="2000" dirty="0" err="1"/>
              <a:t>crimes</a:t>
            </a:r>
            <a:endParaRPr lang="de-DE" sz="2000" dirty="0"/>
          </a:p>
          <a:p>
            <a:pPr marL="342900" indent="-342900">
              <a:buFont typeface="Arial" panose="020B0604020202020204" pitchFamily="34" charset="0"/>
              <a:buChar char="•"/>
            </a:pPr>
            <a:endParaRPr lang="de-DE" sz="2000" dirty="0"/>
          </a:p>
          <a:p>
            <a:pPr marL="0" indent="0" algn="ctr">
              <a:buNone/>
            </a:pPr>
            <a:r>
              <a:rPr lang="de-DE" sz="2000" dirty="0"/>
              <a:t>“In </a:t>
            </a:r>
            <a:r>
              <a:rPr lang="de-DE" sz="2000" dirty="0" err="1"/>
              <a:t>short</a:t>
            </a:r>
            <a:r>
              <a:rPr lang="de-DE" sz="2000" dirty="0"/>
              <a:t>, </a:t>
            </a:r>
            <a:r>
              <a:rPr lang="de-DE" sz="2000" dirty="0" err="1"/>
              <a:t>the</a:t>
            </a:r>
            <a:r>
              <a:rPr lang="de-DE" sz="2000" dirty="0"/>
              <a:t> </a:t>
            </a:r>
            <a:r>
              <a:rPr lang="de-DE" sz="2000" dirty="0" err="1"/>
              <a:t>numbers</a:t>
            </a:r>
            <a:r>
              <a:rPr lang="de-DE" sz="2000" dirty="0"/>
              <a:t> </a:t>
            </a:r>
            <a:r>
              <a:rPr lang="de-DE" sz="2000" dirty="0" err="1"/>
              <a:t>are</a:t>
            </a:r>
            <a:r>
              <a:rPr lang="de-DE" sz="2000" dirty="0"/>
              <a:t> </a:t>
            </a:r>
            <a:r>
              <a:rPr lang="de-DE" sz="2000" dirty="0" err="1"/>
              <a:t>greatly</a:t>
            </a:r>
            <a:r>
              <a:rPr lang="de-DE" sz="2000" dirty="0"/>
              <a:t> </a:t>
            </a:r>
            <a:r>
              <a:rPr lang="de-DE" sz="2000" dirty="0" err="1"/>
              <a:t>influenced</a:t>
            </a:r>
            <a:r>
              <a:rPr lang="de-DE" sz="2000" dirty="0"/>
              <a:t> </a:t>
            </a:r>
            <a:r>
              <a:rPr lang="de-DE" sz="2000" dirty="0" err="1"/>
              <a:t>by</a:t>
            </a:r>
            <a:r>
              <a:rPr lang="de-DE" sz="2000" dirty="0"/>
              <a:t> </a:t>
            </a:r>
            <a:r>
              <a:rPr lang="de-DE" sz="2000" dirty="0" err="1"/>
              <a:t>what</a:t>
            </a:r>
            <a:r>
              <a:rPr lang="de-DE" sz="2000" dirty="0"/>
              <a:t> </a:t>
            </a:r>
            <a:r>
              <a:rPr lang="de-DE" sz="2000" dirty="0" err="1"/>
              <a:t>crimes</a:t>
            </a:r>
            <a:r>
              <a:rPr lang="de-DE" sz="2000" dirty="0"/>
              <a:t> </a:t>
            </a:r>
            <a:r>
              <a:rPr lang="de-DE" sz="2000" dirty="0" err="1"/>
              <a:t>citizens</a:t>
            </a:r>
            <a:r>
              <a:rPr lang="de-DE" sz="2000" dirty="0"/>
              <a:t> </a:t>
            </a:r>
            <a:r>
              <a:rPr lang="de-DE" sz="2000" dirty="0" err="1"/>
              <a:t>choose</a:t>
            </a:r>
            <a:r>
              <a:rPr lang="de-DE" sz="2000" dirty="0"/>
              <a:t> </a:t>
            </a:r>
            <a:r>
              <a:rPr lang="de-DE" sz="2000" dirty="0" err="1"/>
              <a:t>to</a:t>
            </a:r>
            <a:r>
              <a:rPr lang="de-DE" sz="2000" dirty="0"/>
              <a:t> </a:t>
            </a:r>
            <a:r>
              <a:rPr lang="de-DE" sz="2000" dirty="0" err="1"/>
              <a:t>report</a:t>
            </a:r>
            <a:r>
              <a:rPr lang="de-DE" sz="2000" dirty="0"/>
              <a:t>, </a:t>
            </a:r>
            <a:r>
              <a:rPr lang="de-DE" sz="2000" dirty="0" err="1"/>
              <a:t>the</a:t>
            </a:r>
            <a:r>
              <a:rPr lang="de-DE" sz="2000" dirty="0"/>
              <a:t> </a:t>
            </a:r>
            <a:r>
              <a:rPr lang="de-DE" sz="2000" dirty="0" err="1"/>
              <a:t>places</a:t>
            </a:r>
            <a:r>
              <a:rPr lang="de-DE" sz="2000" dirty="0"/>
              <a:t> </a:t>
            </a:r>
            <a:r>
              <a:rPr lang="de-DE" sz="2000" dirty="0" err="1"/>
              <a:t>police</a:t>
            </a:r>
            <a:r>
              <a:rPr lang="de-DE" sz="2000" dirty="0"/>
              <a:t> </a:t>
            </a:r>
            <a:r>
              <a:rPr lang="de-DE" sz="2000" dirty="0" err="1"/>
              <a:t>are</a:t>
            </a:r>
            <a:r>
              <a:rPr lang="de-DE" sz="2000" dirty="0"/>
              <a:t> </a:t>
            </a:r>
            <a:r>
              <a:rPr lang="de-DE" sz="2000" dirty="0" err="1"/>
              <a:t>sent</a:t>
            </a:r>
            <a:r>
              <a:rPr lang="de-DE" sz="2000" dirty="0"/>
              <a:t> on </a:t>
            </a:r>
            <a:r>
              <a:rPr lang="de-DE" sz="2000" dirty="0" err="1"/>
              <a:t>patrol</a:t>
            </a:r>
            <a:r>
              <a:rPr lang="de-DE" sz="2000" dirty="0"/>
              <a:t>, </a:t>
            </a:r>
            <a:r>
              <a:rPr lang="de-DE" sz="2000" dirty="0" err="1"/>
              <a:t>and</a:t>
            </a:r>
            <a:r>
              <a:rPr lang="de-DE" sz="2000" dirty="0"/>
              <a:t> </a:t>
            </a:r>
            <a:r>
              <a:rPr lang="de-DE" sz="2000" dirty="0" err="1"/>
              <a:t>how</a:t>
            </a:r>
            <a:r>
              <a:rPr lang="de-DE" sz="2000" dirty="0"/>
              <a:t> </a:t>
            </a:r>
            <a:r>
              <a:rPr lang="de-DE" sz="2000" dirty="0" err="1"/>
              <a:t>police</a:t>
            </a:r>
            <a:r>
              <a:rPr lang="de-DE" sz="2000" dirty="0"/>
              <a:t> </a:t>
            </a:r>
            <a:r>
              <a:rPr lang="de-DE" sz="2000" dirty="0" err="1"/>
              <a:t>decide</a:t>
            </a:r>
            <a:r>
              <a:rPr lang="de-DE" sz="2000" dirty="0"/>
              <a:t> </a:t>
            </a:r>
            <a:r>
              <a:rPr lang="de-DE" sz="2000" dirty="0" err="1"/>
              <a:t>to</a:t>
            </a:r>
            <a:r>
              <a:rPr lang="de-DE" sz="2000" dirty="0"/>
              <a:t> </a:t>
            </a:r>
            <a:r>
              <a:rPr lang="de-DE" sz="2000" dirty="0" err="1"/>
              <a:t>respond</a:t>
            </a:r>
            <a:r>
              <a:rPr lang="de-DE" sz="2000" dirty="0"/>
              <a:t> </a:t>
            </a:r>
            <a:r>
              <a:rPr lang="de-DE" sz="2000" dirty="0" err="1"/>
              <a:t>to</a:t>
            </a:r>
            <a:r>
              <a:rPr lang="de-DE" sz="2000" dirty="0"/>
              <a:t> </a:t>
            </a:r>
            <a:r>
              <a:rPr lang="de-DE" sz="2000" dirty="0" err="1"/>
              <a:t>the</a:t>
            </a:r>
            <a:r>
              <a:rPr lang="de-DE" sz="2000" dirty="0"/>
              <a:t> </a:t>
            </a:r>
            <a:r>
              <a:rPr lang="de-DE" sz="2000" dirty="0" err="1"/>
              <a:t>situations</a:t>
            </a:r>
            <a:r>
              <a:rPr lang="de-DE" sz="2000" dirty="0"/>
              <a:t> </a:t>
            </a:r>
            <a:r>
              <a:rPr lang="de-DE" sz="2000" dirty="0" err="1"/>
              <a:t>they</a:t>
            </a:r>
            <a:r>
              <a:rPr lang="de-DE" sz="2000" dirty="0"/>
              <a:t> </a:t>
            </a:r>
            <a:r>
              <a:rPr lang="de-DE" sz="2000" dirty="0" err="1"/>
              <a:t>encounter</a:t>
            </a:r>
            <a:r>
              <a:rPr lang="de-DE" sz="2000" dirty="0"/>
              <a:t>.” </a:t>
            </a:r>
          </a:p>
        </p:txBody>
      </p:sp>
    </p:spTree>
    <p:extLst>
      <p:ext uri="{BB962C8B-B14F-4D97-AF65-F5344CB8AC3E}">
        <p14:creationId xmlns:p14="http://schemas.microsoft.com/office/powerpoint/2010/main" val="344009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bgerundetes Rechteck 1">
            <a:extLst>
              <a:ext uri="{FF2B5EF4-FFF2-40B4-BE49-F238E27FC236}">
                <a16:creationId xmlns:a16="http://schemas.microsoft.com/office/drawing/2014/main" id="{B972D47F-6DA5-A34B-8536-8957F83C0446}"/>
              </a:ext>
            </a:extLst>
          </p:cNvPr>
          <p:cNvSpPr/>
          <p:nvPr/>
        </p:nvSpPr>
        <p:spPr>
          <a:xfrm>
            <a:off x="2166170" y="2196455"/>
            <a:ext cx="6361787" cy="61238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 The </a:t>
            </a:r>
            <a:r>
              <a:rPr lang="de-DE" dirty="0" err="1"/>
              <a:t>system</a:t>
            </a:r>
            <a:r>
              <a:rPr lang="de-DE" dirty="0"/>
              <a:t> </a:t>
            </a:r>
            <a:r>
              <a:rPr lang="de-DE" dirty="0" err="1"/>
              <a:t>is</a:t>
            </a:r>
            <a:r>
              <a:rPr lang="de-DE" dirty="0"/>
              <a:t> not transparent</a:t>
            </a:r>
          </a:p>
        </p:txBody>
      </p:sp>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Ethical</a:t>
            </a:r>
            <a:r>
              <a:rPr lang="de-DE" dirty="0"/>
              <a:t> Evaluation </a:t>
            </a:r>
            <a:r>
              <a:rPr lang="de-DE" dirty="0" err="1"/>
              <a:t>and</a:t>
            </a:r>
            <a:r>
              <a:rPr lang="de-DE" dirty="0"/>
              <a:t> </a:t>
            </a:r>
            <a:r>
              <a:rPr lang="de-DE" dirty="0" err="1"/>
              <a:t>Considerations</a:t>
            </a:r>
            <a:r>
              <a:rPr lang="de-DE" dirty="0"/>
              <a:t> (2/3)</a:t>
            </a:r>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26</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9" name="Textplatzhalter 5">
            <a:extLst>
              <a:ext uri="{FF2B5EF4-FFF2-40B4-BE49-F238E27FC236}">
                <a16:creationId xmlns:a16="http://schemas.microsoft.com/office/drawing/2014/main" id="{979BE2E6-5D1C-D94A-AD09-E2224E251E87}"/>
              </a:ext>
            </a:extLst>
          </p:cNvPr>
          <p:cNvSpPr txBox="1">
            <a:spLocks/>
          </p:cNvSpPr>
          <p:nvPr/>
        </p:nvSpPr>
        <p:spPr>
          <a:xfrm>
            <a:off x="594701" y="3420590"/>
            <a:ext cx="4752000" cy="2827203"/>
          </a:xfrm>
          <a:prstGeom prst="rect">
            <a:avLst/>
          </a:prstGeom>
        </p:spPr>
        <p:txBody>
          <a:bodyPr vert="horz" wrap="square" lIns="0" tIns="0" rIns="0" bIns="0" rtlCol="0" anchor="ctr"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de-DE" sz="2000" dirty="0"/>
              <a:t>Software </a:t>
            </a:r>
            <a:r>
              <a:rPr lang="de-DE" sz="2000" dirty="0" err="1"/>
              <a:t>may</a:t>
            </a:r>
            <a:r>
              <a:rPr lang="de-DE" sz="2000" dirty="0"/>
              <a:t> </a:t>
            </a:r>
            <a:r>
              <a:rPr lang="de-DE" sz="2000" dirty="0" err="1"/>
              <a:t>be</a:t>
            </a:r>
            <a:r>
              <a:rPr lang="de-DE" sz="2000" dirty="0"/>
              <a:t> </a:t>
            </a:r>
            <a:r>
              <a:rPr lang="de-DE" sz="2000" dirty="0" err="1"/>
              <a:t>subject</a:t>
            </a:r>
            <a:r>
              <a:rPr lang="de-DE" sz="2000" dirty="0"/>
              <a:t> </a:t>
            </a:r>
            <a:r>
              <a:rPr lang="de-DE" sz="2000" dirty="0" err="1"/>
              <a:t>to</a:t>
            </a:r>
            <a:r>
              <a:rPr lang="de-DE" sz="2000" dirty="0"/>
              <a:t> </a:t>
            </a:r>
            <a:r>
              <a:rPr lang="de-DE" sz="2000" dirty="0" err="1"/>
              <a:t>commercial</a:t>
            </a:r>
            <a:r>
              <a:rPr lang="de-DE" sz="2000" dirty="0"/>
              <a:t>-in-</a:t>
            </a:r>
            <a:r>
              <a:rPr lang="de-DE" sz="2000" dirty="0" err="1"/>
              <a:t>confidence</a:t>
            </a:r>
            <a:r>
              <a:rPr lang="de-DE" sz="2000" dirty="0"/>
              <a:t> </a:t>
            </a:r>
            <a:r>
              <a:rPr lang="de-DE" sz="2000" dirty="0" err="1"/>
              <a:t>provisions</a:t>
            </a:r>
            <a:r>
              <a:rPr lang="de-DE" sz="2000" dirty="0"/>
              <a:t> in </a:t>
            </a:r>
            <a:r>
              <a:rPr lang="de-DE" sz="2000" dirty="0" err="1"/>
              <a:t>contracts</a:t>
            </a:r>
            <a:endParaRPr lang="de-DE" sz="2000" dirty="0"/>
          </a:p>
          <a:p>
            <a:pPr marL="342900" indent="-342900">
              <a:buFont typeface="Arial" panose="020B0604020202020204" pitchFamily="34" charset="0"/>
              <a:buChar char="•"/>
            </a:pPr>
            <a:r>
              <a:rPr lang="de-DE" sz="2000" dirty="0"/>
              <a:t>Even </a:t>
            </a:r>
            <a:r>
              <a:rPr lang="de-DE" sz="2000" dirty="0" err="1"/>
              <a:t>it</a:t>
            </a:r>
            <a:r>
              <a:rPr lang="de-DE" sz="2000" dirty="0"/>
              <a:t> </a:t>
            </a:r>
            <a:r>
              <a:rPr lang="de-DE" sz="2000" dirty="0" err="1"/>
              <a:t>is</a:t>
            </a:r>
            <a:r>
              <a:rPr lang="de-DE" sz="2000" dirty="0"/>
              <a:t> </a:t>
            </a:r>
            <a:r>
              <a:rPr lang="de-DE" sz="2000" dirty="0" err="1"/>
              <a:t>available</a:t>
            </a:r>
            <a:r>
              <a:rPr lang="de-DE" sz="2000" dirty="0"/>
              <a:t>, </a:t>
            </a:r>
            <a:r>
              <a:rPr lang="de-DE" sz="2000" dirty="0" err="1"/>
              <a:t>algorithms</a:t>
            </a:r>
            <a:r>
              <a:rPr lang="de-DE" sz="2000" dirty="0"/>
              <a:t> </a:t>
            </a:r>
            <a:r>
              <a:rPr lang="de-DE" sz="2000" dirty="0" err="1"/>
              <a:t>cannot</a:t>
            </a:r>
            <a:r>
              <a:rPr lang="de-DE" sz="2000" dirty="0"/>
              <a:t> </a:t>
            </a:r>
            <a:r>
              <a:rPr lang="de-DE" sz="2000" dirty="0" err="1"/>
              <a:t>be</a:t>
            </a:r>
            <a:r>
              <a:rPr lang="de-DE" sz="2000" dirty="0"/>
              <a:t> </a:t>
            </a:r>
            <a:r>
              <a:rPr lang="de-DE" sz="2000" dirty="0" err="1"/>
              <a:t>fully</a:t>
            </a:r>
            <a:r>
              <a:rPr lang="de-DE" sz="2000" dirty="0"/>
              <a:t> </a:t>
            </a:r>
            <a:r>
              <a:rPr lang="de-DE" sz="2000" dirty="0" err="1"/>
              <a:t>comprehended</a:t>
            </a:r>
            <a:endParaRPr lang="de-DE" sz="2000" dirty="0"/>
          </a:p>
          <a:p>
            <a:pPr marL="342900" indent="-342900">
              <a:buFont typeface="Arial" panose="020B0604020202020204" pitchFamily="34" charset="0"/>
              <a:buChar char="•"/>
            </a:pPr>
            <a:r>
              <a:rPr lang="de-DE" sz="2000" dirty="0"/>
              <a:t>Privacy </a:t>
            </a:r>
            <a:r>
              <a:rPr lang="de-DE" sz="2000" dirty="0" err="1"/>
              <a:t>concerns</a:t>
            </a:r>
            <a:r>
              <a:rPr lang="de-DE" sz="2000" dirty="0"/>
              <a:t> </a:t>
            </a:r>
            <a:r>
              <a:rPr lang="de-DE" sz="2000" dirty="0" err="1"/>
              <a:t>while</a:t>
            </a:r>
            <a:r>
              <a:rPr lang="de-DE" sz="2000" dirty="0"/>
              <a:t> </a:t>
            </a:r>
            <a:r>
              <a:rPr lang="de-DE" sz="2000" dirty="0" err="1"/>
              <a:t>collecting</a:t>
            </a:r>
            <a:r>
              <a:rPr lang="de-DE" sz="2000" dirty="0"/>
              <a:t> large </a:t>
            </a:r>
            <a:r>
              <a:rPr lang="de-DE" sz="2000" dirty="0" err="1"/>
              <a:t>amounts</a:t>
            </a:r>
            <a:r>
              <a:rPr lang="de-DE" sz="2000" dirty="0"/>
              <a:t> </a:t>
            </a:r>
            <a:r>
              <a:rPr lang="de-DE" sz="2000" dirty="0" err="1"/>
              <a:t>of</a:t>
            </a:r>
            <a:r>
              <a:rPr lang="de-DE" sz="2000" dirty="0"/>
              <a:t> personal </a:t>
            </a:r>
            <a:r>
              <a:rPr lang="de-DE" sz="2000" dirty="0" err="1"/>
              <a:t>data</a:t>
            </a:r>
            <a:r>
              <a:rPr lang="de-DE" sz="2000" dirty="0"/>
              <a:t> </a:t>
            </a:r>
          </a:p>
        </p:txBody>
      </p:sp>
      <p:pic>
        <p:nvPicPr>
          <p:cNvPr id="8" name="Picture Placeholder 11" descr="A close up of a map&#10;&#10;Description automatically generated">
            <a:extLst>
              <a:ext uri="{FF2B5EF4-FFF2-40B4-BE49-F238E27FC236}">
                <a16:creationId xmlns:a16="http://schemas.microsoft.com/office/drawing/2014/main" id="{AE719077-EAA7-B145-A02A-2A64D242CEAA}"/>
              </a:ext>
            </a:extLst>
          </p:cNvPr>
          <p:cNvPicPr>
            <a:picLocks noChangeAspect="1"/>
          </p:cNvPicPr>
          <p:nvPr/>
        </p:nvPicPr>
        <p:blipFill>
          <a:blip r:embed="rId3" cstate="print">
            <a:extLst>
              <a:ext uri="{28A0092B-C50C-407E-A947-70E740481C1C}">
                <a14:useLocalDpi xmlns:a14="http://schemas.microsoft.com/office/drawing/2010/main" val="0"/>
              </a:ext>
            </a:extLst>
          </a:blip>
          <a:srcRect t="10520" b="10520"/>
          <a:stretch>
            <a:fillRect/>
          </a:stretch>
        </p:blipFill>
        <p:spPr>
          <a:xfrm>
            <a:off x="5798638" y="3420590"/>
            <a:ext cx="3580510" cy="2827203"/>
          </a:xfrm>
          <a:prstGeom prst="rect">
            <a:avLst/>
          </a:prstGeom>
        </p:spPr>
      </p:pic>
    </p:spTree>
    <p:extLst>
      <p:ext uri="{BB962C8B-B14F-4D97-AF65-F5344CB8AC3E}">
        <p14:creationId xmlns:p14="http://schemas.microsoft.com/office/powerpoint/2010/main" val="3424585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bgerundetes Rechteck 1">
            <a:extLst>
              <a:ext uri="{FF2B5EF4-FFF2-40B4-BE49-F238E27FC236}">
                <a16:creationId xmlns:a16="http://schemas.microsoft.com/office/drawing/2014/main" id="{B972D47F-6DA5-A34B-8536-8957F83C0446}"/>
              </a:ext>
            </a:extLst>
          </p:cNvPr>
          <p:cNvSpPr/>
          <p:nvPr/>
        </p:nvSpPr>
        <p:spPr>
          <a:xfrm>
            <a:off x="2166170" y="2196455"/>
            <a:ext cx="6361787" cy="61238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 The </a:t>
            </a:r>
            <a:r>
              <a:rPr lang="de-DE" dirty="0" err="1"/>
              <a:t>judgements</a:t>
            </a:r>
            <a:r>
              <a:rPr lang="de-DE" dirty="0"/>
              <a:t> </a:t>
            </a:r>
            <a:r>
              <a:rPr lang="de-DE" dirty="0" err="1"/>
              <a:t>tend</a:t>
            </a:r>
            <a:r>
              <a:rPr lang="de-DE" dirty="0"/>
              <a:t> </a:t>
            </a:r>
            <a:r>
              <a:rPr lang="de-DE" dirty="0" err="1"/>
              <a:t>to</a:t>
            </a:r>
            <a:r>
              <a:rPr lang="de-DE" dirty="0"/>
              <a:t> </a:t>
            </a:r>
            <a:r>
              <a:rPr lang="de-DE" dirty="0" err="1"/>
              <a:t>stay</a:t>
            </a:r>
            <a:r>
              <a:rPr lang="de-DE" dirty="0"/>
              <a:t> </a:t>
            </a:r>
            <a:r>
              <a:rPr lang="de-DE" dirty="0" err="1"/>
              <a:t>racially</a:t>
            </a:r>
            <a:r>
              <a:rPr lang="de-DE" dirty="0"/>
              <a:t> </a:t>
            </a:r>
            <a:r>
              <a:rPr lang="de-DE" dirty="0" err="1"/>
              <a:t>biased</a:t>
            </a:r>
            <a:endParaRPr lang="de-DE" dirty="0"/>
          </a:p>
        </p:txBody>
      </p:sp>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Ethical</a:t>
            </a:r>
            <a:r>
              <a:rPr lang="de-DE" dirty="0"/>
              <a:t> Evaluation </a:t>
            </a:r>
            <a:r>
              <a:rPr lang="de-DE" dirty="0" err="1"/>
              <a:t>and</a:t>
            </a:r>
            <a:r>
              <a:rPr lang="de-DE" dirty="0"/>
              <a:t> </a:t>
            </a:r>
            <a:r>
              <a:rPr lang="de-DE" dirty="0" err="1"/>
              <a:t>Considerations</a:t>
            </a:r>
            <a:r>
              <a:rPr lang="de-DE" dirty="0"/>
              <a:t> (3/3)</a:t>
            </a:r>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27</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9" name="Textplatzhalter 5">
            <a:extLst>
              <a:ext uri="{FF2B5EF4-FFF2-40B4-BE49-F238E27FC236}">
                <a16:creationId xmlns:a16="http://schemas.microsoft.com/office/drawing/2014/main" id="{979BE2E6-5D1C-D94A-AD09-E2224E251E87}"/>
              </a:ext>
            </a:extLst>
          </p:cNvPr>
          <p:cNvSpPr txBox="1">
            <a:spLocks/>
          </p:cNvSpPr>
          <p:nvPr/>
        </p:nvSpPr>
        <p:spPr>
          <a:xfrm>
            <a:off x="5418708" y="3433185"/>
            <a:ext cx="4752000" cy="2843325"/>
          </a:xfrm>
          <a:prstGeom prst="rect">
            <a:avLst/>
          </a:prstGeom>
        </p:spPr>
        <p:txBody>
          <a:bodyPr vert="horz" wrap="square" lIns="0" tIns="0" rIns="0" bIns="0" rtlCol="0" anchor="ctr" anchorCtr="0">
            <a:noAutofit/>
          </a:bodyPr>
          <a:lstStyle>
            <a:lvl1pPr marL="285750"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623888"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3pPr>
            <a:lvl4pPr marL="922338" indent="-285750" algn="l" defTabSz="990600" rtl="0" eaLnBrk="1" fontAlgn="base" hangingPunct="1">
              <a:spcBef>
                <a:spcPct val="20000"/>
              </a:spcBef>
              <a:spcAft>
                <a:spcPct val="0"/>
              </a:spcAft>
              <a:buClrTx/>
              <a:buFont typeface="Arial Narrow" panose="020B0606020202030204" pitchFamily="34" charset="0"/>
              <a:buChar char="—"/>
              <a:tabLst/>
              <a:defRPr sz="2400" kern="1200">
                <a:solidFill>
                  <a:schemeClr val="tx1"/>
                </a:solidFill>
                <a:latin typeface="Arial Narrow" panose="020B0606020202030204" pitchFamily="34" charset="0"/>
                <a:ea typeface="+mn-ea"/>
                <a:cs typeface="+mn-cs"/>
              </a:defRPr>
            </a:lvl4pPr>
            <a:lvl5pPr marL="1209675" indent="-285750" algn="l" rtl="0" eaLnBrk="1" fontAlgn="base" hangingPunct="1">
              <a:spcBef>
                <a:spcPct val="20000"/>
              </a:spcBef>
              <a:spcAft>
                <a:spcPct val="0"/>
              </a:spcAft>
              <a:buClrTx/>
              <a:buFont typeface="Arial Narrow" panose="020B0606020202030204" pitchFamily="34" charset="0"/>
              <a:buChar char="—"/>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342900" indent="-342900">
              <a:buFont typeface="Arial" panose="020B0604020202020204" pitchFamily="34" charset="0"/>
              <a:buChar char="•"/>
            </a:pPr>
            <a:r>
              <a:rPr lang="de-DE" sz="2000" dirty="0" err="1"/>
              <a:t>Flagging</a:t>
            </a:r>
            <a:r>
              <a:rPr lang="de-DE" sz="2000" dirty="0"/>
              <a:t> </a:t>
            </a:r>
            <a:r>
              <a:rPr lang="de-DE" sz="2000" dirty="0" err="1"/>
              <a:t>certain</a:t>
            </a:r>
            <a:r>
              <a:rPr lang="de-DE" sz="2000" dirty="0"/>
              <a:t> </a:t>
            </a:r>
            <a:r>
              <a:rPr lang="de-DE" sz="2000" dirty="0" err="1"/>
              <a:t>areas</a:t>
            </a:r>
            <a:r>
              <a:rPr lang="de-DE" sz="2000" dirty="0"/>
              <a:t> </a:t>
            </a:r>
            <a:r>
              <a:rPr lang="de-DE" sz="2000" dirty="0" err="1"/>
              <a:t>as</a:t>
            </a:r>
            <a:r>
              <a:rPr lang="de-DE" sz="2000" dirty="0"/>
              <a:t> </a:t>
            </a:r>
            <a:r>
              <a:rPr lang="de-DE" sz="2000" dirty="0" err="1"/>
              <a:t>hot</a:t>
            </a:r>
            <a:r>
              <a:rPr lang="de-DE" sz="2000" dirty="0"/>
              <a:t> </a:t>
            </a:r>
            <a:r>
              <a:rPr lang="de-DE" sz="2000" dirty="0" err="1"/>
              <a:t>spots</a:t>
            </a:r>
            <a:endParaRPr lang="de-DE" sz="2000" dirty="0"/>
          </a:p>
          <a:p>
            <a:pPr marL="342900" indent="-342900">
              <a:buFont typeface="Arial" panose="020B0604020202020204" pitchFamily="34" charset="0"/>
              <a:buChar char="•"/>
            </a:pPr>
            <a:r>
              <a:rPr lang="de-DE" sz="2000" dirty="0" err="1"/>
              <a:t>Changes</a:t>
            </a:r>
            <a:r>
              <a:rPr lang="de-DE" sz="2000" dirty="0"/>
              <a:t> </a:t>
            </a:r>
            <a:r>
              <a:rPr lang="de-DE" sz="2000" dirty="0" err="1"/>
              <a:t>of</a:t>
            </a:r>
            <a:r>
              <a:rPr lang="de-DE" sz="2000" dirty="0"/>
              <a:t> </a:t>
            </a:r>
            <a:r>
              <a:rPr lang="de-DE" sz="2000" dirty="0" err="1"/>
              <a:t>law</a:t>
            </a:r>
            <a:r>
              <a:rPr lang="de-DE" sz="2000" dirty="0"/>
              <a:t> </a:t>
            </a:r>
            <a:r>
              <a:rPr lang="de-DE" sz="2000" dirty="0" err="1"/>
              <a:t>enforcement</a:t>
            </a:r>
            <a:r>
              <a:rPr lang="de-DE" sz="2000" dirty="0"/>
              <a:t> </a:t>
            </a:r>
            <a:r>
              <a:rPr lang="de-DE" sz="2000" dirty="0" err="1"/>
              <a:t>officers</a:t>
            </a:r>
            <a:r>
              <a:rPr lang="de-DE" sz="2000" dirty="0"/>
              <a:t>’ </a:t>
            </a:r>
            <a:r>
              <a:rPr lang="de-DE" sz="2000" dirty="0" err="1"/>
              <a:t>orientation</a:t>
            </a:r>
            <a:r>
              <a:rPr lang="de-DE" sz="2000" dirty="0"/>
              <a:t> </a:t>
            </a:r>
            <a:r>
              <a:rPr lang="de-DE" sz="2000" dirty="0" err="1"/>
              <a:t>toward</a:t>
            </a:r>
            <a:r>
              <a:rPr lang="de-DE" sz="2000" dirty="0"/>
              <a:t> </a:t>
            </a:r>
            <a:r>
              <a:rPr lang="de-DE" sz="2000" dirty="0" err="1"/>
              <a:t>people</a:t>
            </a:r>
            <a:r>
              <a:rPr lang="de-DE" sz="2000" dirty="0"/>
              <a:t> </a:t>
            </a:r>
            <a:r>
              <a:rPr lang="de-DE" sz="2000" dirty="0" err="1"/>
              <a:t>living</a:t>
            </a:r>
            <a:r>
              <a:rPr lang="de-DE" sz="2000" dirty="0"/>
              <a:t> </a:t>
            </a:r>
            <a:r>
              <a:rPr lang="de-DE" sz="2000" dirty="0" err="1"/>
              <a:t>there</a:t>
            </a:r>
            <a:r>
              <a:rPr lang="de-DE" sz="2000" dirty="0"/>
              <a:t> </a:t>
            </a:r>
          </a:p>
        </p:txBody>
      </p:sp>
      <p:pic>
        <p:nvPicPr>
          <p:cNvPr id="10" name="Picture Placeholder 13" descr="A close up of a person&#10;&#10;Description automatically generated">
            <a:extLst>
              <a:ext uri="{FF2B5EF4-FFF2-40B4-BE49-F238E27FC236}">
                <a16:creationId xmlns:a16="http://schemas.microsoft.com/office/drawing/2014/main" id="{0AEC5A17-F6A0-C043-A72B-CA40DB9C853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4334" r="14334"/>
          <a:stretch>
            <a:fillRect/>
          </a:stretch>
        </p:blipFill>
        <p:spPr>
          <a:xfrm>
            <a:off x="1026220" y="3433185"/>
            <a:ext cx="3600928" cy="2843325"/>
          </a:xfrm>
          <a:prstGeom prst="rect">
            <a:avLst/>
          </a:prstGeom>
        </p:spPr>
      </p:pic>
    </p:spTree>
    <p:extLst>
      <p:ext uri="{BB962C8B-B14F-4D97-AF65-F5344CB8AC3E}">
        <p14:creationId xmlns:p14="http://schemas.microsoft.com/office/powerpoint/2010/main" val="2479922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C8166-6E57-B34D-91C0-39035B5D5080}"/>
              </a:ext>
            </a:extLst>
          </p:cNvPr>
          <p:cNvSpPr>
            <a:spLocks noGrp="1"/>
          </p:cNvSpPr>
          <p:nvPr>
            <p:ph type="title"/>
          </p:nvPr>
        </p:nvSpPr>
        <p:spPr/>
        <p:txBody>
          <a:bodyPr/>
          <a:lstStyle/>
          <a:p>
            <a:r>
              <a:rPr lang="de-DE" dirty="0" err="1"/>
              <a:t>Conclusion</a:t>
            </a:r>
            <a:endParaRPr lang="de-DE" dirty="0"/>
          </a:p>
        </p:txBody>
      </p:sp>
      <p:sp>
        <p:nvSpPr>
          <p:cNvPr id="3" name="Foliennummernplatzhalter 2">
            <a:extLst>
              <a:ext uri="{FF2B5EF4-FFF2-40B4-BE49-F238E27FC236}">
                <a16:creationId xmlns:a16="http://schemas.microsoft.com/office/drawing/2014/main" id="{113F3828-C2D8-7A48-BA55-3E0C616BC665}"/>
              </a:ext>
            </a:extLst>
          </p:cNvPr>
          <p:cNvSpPr>
            <a:spLocks noGrp="1"/>
          </p:cNvSpPr>
          <p:nvPr>
            <p:ph type="sldNum" sz="quarter" idx="10"/>
          </p:nvPr>
        </p:nvSpPr>
        <p:spPr/>
        <p:txBody>
          <a:bodyPr/>
          <a:lstStyle/>
          <a:p>
            <a:fld id="{FBFABFFE-90DD-440B-AC35-B7B4159FFB71}" type="slidenum">
              <a:rPr lang="de-DE" smtClean="0"/>
              <a:pPr/>
              <a:t>28</a:t>
            </a:fld>
            <a:endParaRPr lang="de-DE" dirty="0"/>
          </a:p>
        </p:txBody>
      </p:sp>
      <p:sp>
        <p:nvSpPr>
          <p:cNvPr id="4" name="Fußzeilenplatzhalter 3">
            <a:extLst>
              <a:ext uri="{FF2B5EF4-FFF2-40B4-BE49-F238E27FC236}">
                <a16:creationId xmlns:a16="http://schemas.microsoft.com/office/drawing/2014/main" id="{E8812602-F0DB-CE4E-A1D9-DAA8DBD7E629}"/>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727F4FEB-7BE3-E44D-8296-31FC12F04E41}"/>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8" name="Textplatzhalter 6">
            <a:extLst>
              <a:ext uri="{FF2B5EF4-FFF2-40B4-BE49-F238E27FC236}">
                <a16:creationId xmlns:a16="http://schemas.microsoft.com/office/drawing/2014/main" id="{A5E98DA2-B3D6-C449-8A23-928C1249A9A9}"/>
              </a:ext>
            </a:extLst>
          </p:cNvPr>
          <p:cNvSpPr txBox="1">
            <a:spLocks/>
          </p:cNvSpPr>
          <p:nvPr/>
        </p:nvSpPr>
        <p:spPr>
          <a:xfrm>
            <a:off x="594421" y="2266950"/>
            <a:ext cx="5040311" cy="4249738"/>
          </a:xfrm>
          <a:prstGeom prst="rect">
            <a:avLst/>
          </a:prstGeom>
        </p:spPr>
        <p:txBody>
          <a:bodyPr vert="horz" wrap="square" lIns="0" tIns="0" rIns="0" bIns="0" rtlCol="0" anchor="t"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lnSpc>
                <a:spcPct val="90000"/>
              </a:lnSpc>
              <a:buSzTx/>
              <a:buFont typeface="Arial" panose="020B0604020202020204" pitchFamily="34" charset="0"/>
              <a:buChar char="•"/>
            </a:pPr>
            <a:r>
              <a:rPr lang="de-DE" dirty="0"/>
              <a:t>Field </a:t>
            </a:r>
            <a:r>
              <a:rPr lang="de-DE" dirty="0" err="1"/>
              <a:t>is</a:t>
            </a:r>
            <a:r>
              <a:rPr lang="de-DE" dirty="0"/>
              <a:t> still in </a:t>
            </a:r>
            <a:r>
              <a:rPr lang="de-DE" dirty="0" err="1"/>
              <a:t>development</a:t>
            </a:r>
            <a:endParaRPr lang="de-DE" dirty="0"/>
          </a:p>
          <a:p>
            <a:pPr>
              <a:lnSpc>
                <a:spcPct val="90000"/>
              </a:lnSpc>
              <a:buSzTx/>
              <a:buFont typeface="Arial" panose="020B0604020202020204" pitchFamily="34" charset="0"/>
              <a:buChar char="•"/>
            </a:pPr>
            <a:r>
              <a:rPr lang="de-DE" dirty="0"/>
              <a:t>Market </a:t>
            </a:r>
            <a:r>
              <a:rPr lang="de-DE" dirty="0" err="1"/>
              <a:t>is</a:t>
            </a:r>
            <a:r>
              <a:rPr lang="de-DE" dirty="0"/>
              <a:t> </a:t>
            </a:r>
            <a:r>
              <a:rPr lang="de-DE" dirty="0" err="1"/>
              <a:t>unsaturated</a:t>
            </a:r>
            <a:r>
              <a:rPr lang="de-DE" dirty="0"/>
              <a:t> </a:t>
            </a:r>
          </a:p>
          <a:p>
            <a:pPr>
              <a:lnSpc>
                <a:spcPct val="90000"/>
              </a:lnSpc>
              <a:buSzTx/>
              <a:buFont typeface="Arial" panose="020B0604020202020204" pitchFamily="34" charset="0"/>
              <a:buChar char="•"/>
            </a:pPr>
            <a:r>
              <a:rPr lang="de-DE" dirty="0" err="1"/>
              <a:t>Machine</a:t>
            </a:r>
            <a:r>
              <a:rPr lang="de-DE" dirty="0"/>
              <a:t> Learning </a:t>
            </a:r>
            <a:r>
              <a:rPr lang="de-DE" dirty="0" err="1"/>
              <a:t>techniques</a:t>
            </a:r>
            <a:r>
              <a:rPr lang="de-DE" dirty="0"/>
              <a:t> </a:t>
            </a:r>
            <a:r>
              <a:rPr lang="de-DE" dirty="0" err="1"/>
              <a:t>are</a:t>
            </a:r>
            <a:r>
              <a:rPr lang="de-DE" dirty="0"/>
              <a:t> </a:t>
            </a:r>
            <a:r>
              <a:rPr lang="de-DE" dirty="0" err="1"/>
              <a:t>widely</a:t>
            </a:r>
            <a:r>
              <a:rPr lang="de-DE" dirty="0"/>
              <a:t> </a:t>
            </a:r>
            <a:r>
              <a:rPr lang="de-DE" dirty="0" err="1"/>
              <a:t>applied</a:t>
            </a:r>
            <a:endParaRPr lang="de-DE" dirty="0"/>
          </a:p>
          <a:p>
            <a:pPr>
              <a:lnSpc>
                <a:spcPct val="90000"/>
              </a:lnSpc>
              <a:buSzTx/>
              <a:buFont typeface="Arial" panose="020B0604020202020204" pitchFamily="34" charset="0"/>
              <a:buChar char="•"/>
            </a:pPr>
            <a:endParaRPr lang="de-DE" dirty="0"/>
          </a:p>
          <a:p>
            <a:pPr marL="0" indent="0">
              <a:lnSpc>
                <a:spcPct val="90000"/>
              </a:lnSpc>
              <a:buSzTx/>
              <a:buNone/>
            </a:pPr>
            <a:r>
              <a:rPr lang="de-DE" dirty="0"/>
              <a:t>BUT</a:t>
            </a:r>
          </a:p>
          <a:p>
            <a:pPr>
              <a:lnSpc>
                <a:spcPct val="90000"/>
              </a:lnSpc>
              <a:buSzTx/>
              <a:buFont typeface="Arial" panose="020B0604020202020204" pitchFamily="34" charset="0"/>
              <a:buChar char="•"/>
            </a:pPr>
            <a:r>
              <a:rPr lang="de-DE" dirty="0" err="1"/>
              <a:t>Results</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scientifically</a:t>
            </a:r>
            <a:r>
              <a:rPr lang="de-DE" dirty="0"/>
              <a:t> </a:t>
            </a:r>
            <a:r>
              <a:rPr lang="de-DE" dirty="0" err="1"/>
              <a:t>proven</a:t>
            </a:r>
            <a:endParaRPr lang="de-DE" dirty="0"/>
          </a:p>
          <a:p>
            <a:pPr>
              <a:lnSpc>
                <a:spcPct val="90000"/>
              </a:lnSpc>
              <a:buSzTx/>
              <a:buFont typeface="Arial" panose="020B0604020202020204" pitchFamily="34" charset="0"/>
              <a:buChar char="•"/>
            </a:pPr>
            <a:r>
              <a:rPr lang="de-DE" dirty="0" err="1"/>
              <a:t>Transparency</a:t>
            </a:r>
            <a:r>
              <a:rPr lang="de-DE" dirty="0"/>
              <a:t> </a:t>
            </a:r>
            <a:r>
              <a:rPr lang="de-DE" dirty="0" err="1"/>
              <a:t>issues</a:t>
            </a:r>
            <a:endParaRPr lang="de-DE" dirty="0"/>
          </a:p>
        </p:txBody>
      </p:sp>
      <p:pic>
        <p:nvPicPr>
          <p:cNvPr id="7" name="Grafik 6" descr="Ein Bild, das Text enthält.&#10;&#10;Automatisch generierte Beschreibung">
            <a:extLst>
              <a:ext uri="{FF2B5EF4-FFF2-40B4-BE49-F238E27FC236}">
                <a16:creationId xmlns:a16="http://schemas.microsoft.com/office/drawing/2014/main" id="{44CFE971-88F8-6B48-BA61-0B0D875F11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6704" y="2412479"/>
            <a:ext cx="2736304" cy="2736304"/>
          </a:xfrm>
          <a:prstGeom prst="rect">
            <a:avLst/>
          </a:prstGeom>
        </p:spPr>
      </p:pic>
    </p:spTree>
    <p:extLst>
      <p:ext uri="{BB962C8B-B14F-4D97-AF65-F5344CB8AC3E}">
        <p14:creationId xmlns:p14="http://schemas.microsoft.com/office/powerpoint/2010/main" val="3457567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54E4B828-BFE6-1145-86CC-3AC5298066E9}"/>
              </a:ext>
            </a:extLst>
          </p:cNvPr>
          <p:cNvPicPr>
            <a:picLocks noGrp="1" noChangeAspect="1"/>
          </p:cNvPicPr>
          <p:nvPr>
            <p:ph sz="quarter" idx="13"/>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192389" y="1548383"/>
            <a:ext cx="8186759" cy="5457839"/>
          </a:xfrm>
        </p:spPr>
      </p:pic>
      <p:sp>
        <p:nvSpPr>
          <p:cNvPr id="3" name="Titel 2">
            <a:extLst>
              <a:ext uri="{FF2B5EF4-FFF2-40B4-BE49-F238E27FC236}">
                <a16:creationId xmlns:a16="http://schemas.microsoft.com/office/drawing/2014/main" id="{80968455-690B-BE49-A000-62C138BDAF3A}"/>
              </a:ext>
            </a:extLst>
          </p:cNvPr>
          <p:cNvSpPr>
            <a:spLocks noGrp="1"/>
          </p:cNvSpPr>
          <p:nvPr>
            <p:ph type="title"/>
          </p:nvPr>
        </p:nvSpPr>
        <p:spPr/>
        <p:txBody>
          <a:bodyPr/>
          <a:lstStyle/>
          <a:p>
            <a:r>
              <a:rPr lang="de-DE" dirty="0" err="1"/>
              <a:t>Reflection</a:t>
            </a:r>
            <a:r>
              <a:rPr lang="de-DE" dirty="0"/>
              <a:t> on </a:t>
            </a:r>
            <a:r>
              <a:rPr lang="de-DE" dirty="0" err="1"/>
              <a:t>group</a:t>
            </a:r>
            <a:r>
              <a:rPr lang="de-DE" dirty="0"/>
              <a:t> </a:t>
            </a:r>
            <a:r>
              <a:rPr lang="de-DE" dirty="0" err="1"/>
              <a:t>work</a:t>
            </a:r>
            <a:endParaRPr lang="de-DE" dirty="0"/>
          </a:p>
        </p:txBody>
      </p:sp>
      <p:sp>
        <p:nvSpPr>
          <p:cNvPr id="4" name="Foliennummernplatzhalter 3">
            <a:extLst>
              <a:ext uri="{FF2B5EF4-FFF2-40B4-BE49-F238E27FC236}">
                <a16:creationId xmlns:a16="http://schemas.microsoft.com/office/drawing/2014/main" id="{81690E9C-99BA-0848-95C7-5D44C2975188}"/>
              </a:ext>
            </a:extLst>
          </p:cNvPr>
          <p:cNvSpPr>
            <a:spLocks noGrp="1"/>
          </p:cNvSpPr>
          <p:nvPr>
            <p:ph type="sldNum" sz="quarter" idx="10"/>
          </p:nvPr>
        </p:nvSpPr>
        <p:spPr/>
        <p:txBody>
          <a:bodyPr/>
          <a:lstStyle/>
          <a:p>
            <a:fld id="{FBFABFFE-90DD-440B-AC35-B7B4159FFB71}" type="slidenum">
              <a:rPr lang="de-DE" smtClean="0"/>
              <a:pPr/>
              <a:t>29</a:t>
            </a:fld>
            <a:endParaRPr lang="de-DE" dirty="0"/>
          </a:p>
        </p:txBody>
      </p:sp>
      <p:sp>
        <p:nvSpPr>
          <p:cNvPr id="5" name="Fußzeilenplatzhalter 4">
            <a:extLst>
              <a:ext uri="{FF2B5EF4-FFF2-40B4-BE49-F238E27FC236}">
                <a16:creationId xmlns:a16="http://schemas.microsoft.com/office/drawing/2014/main" id="{588FA1A7-3898-4C46-A2D1-93692D282F1F}"/>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6" name="Datumsplatzhalter 5">
            <a:extLst>
              <a:ext uri="{FF2B5EF4-FFF2-40B4-BE49-F238E27FC236}">
                <a16:creationId xmlns:a16="http://schemas.microsoft.com/office/drawing/2014/main" id="{7D3D69E2-ECC1-A944-BEAB-4D600CBFFCB3}"/>
              </a:ext>
            </a:extLst>
          </p:cNvPr>
          <p:cNvSpPr>
            <a:spLocks noGrp="1"/>
          </p:cNvSpPr>
          <p:nvPr>
            <p:ph type="dt" sz="half" idx="12"/>
          </p:nvPr>
        </p:nvSpPr>
        <p:spPr/>
        <p:txBody>
          <a:bodyPr/>
          <a:lstStyle/>
          <a:p>
            <a:fld id="{6D65D29C-5FAD-450E-9AF9-47122E739D9B}" type="datetime1">
              <a:rPr lang="de-DE" smtClean="0"/>
              <a:t>31.05.2020</a:t>
            </a:fld>
            <a:endParaRPr lang="de-DE" dirty="0"/>
          </a:p>
        </p:txBody>
      </p:sp>
    </p:spTree>
    <p:extLst>
      <p:ext uri="{BB962C8B-B14F-4D97-AF65-F5344CB8AC3E}">
        <p14:creationId xmlns:p14="http://schemas.microsoft.com/office/powerpoint/2010/main" val="369274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C8166-6E57-B34D-91C0-39035B5D5080}"/>
              </a:ext>
            </a:extLst>
          </p:cNvPr>
          <p:cNvSpPr>
            <a:spLocks noGrp="1"/>
          </p:cNvSpPr>
          <p:nvPr>
            <p:ph type="title"/>
          </p:nvPr>
        </p:nvSpPr>
        <p:spPr/>
        <p:txBody>
          <a:bodyPr/>
          <a:lstStyle/>
          <a:p>
            <a:r>
              <a:rPr lang="de-DE" dirty="0"/>
              <a:t>Crime </a:t>
            </a:r>
            <a:r>
              <a:rPr lang="de-DE" dirty="0" err="1"/>
              <a:t>Prevention</a:t>
            </a:r>
            <a:r>
              <a:rPr lang="de-DE" dirty="0"/>
              <a:t> – </a:t>
            </a:r>
            <a:r>
              <a:rPr lang="de-DE" dirty="0" err="1"/>
              <a:t>Suptopics</a:t>
            </a:r>
            <a:r>
              <a:rPr lang="de-DE" dirty="0"/>
              <a:t> </a:t>
            </a:r>
          </a:p>
        </p:txBody>
      </p:sp>
      <p:sp>
        <p:nvSpPr>
          <p:cNvPr id="3" name="Foliennummernplatzhalter 2">
            <a:extLst>
              <a:ext uri="{FF2B5EF4-FFF2-40B4-BE49-F238E27FC236}">
                <a16:creationId xmlns:a16="http://schemas.microsoft.com/office/drawing/2014/main" id="{113F3828-C2D8-7A48-BA55-3E0C616BC665}"/>
              </a:ext>
            </a:extLst>
          </p:cNvPr>
          <p:cNvSpPr>
            <a:spLocks noGrp="1"/>
          </p:cNvSpPr>
          <p:nvPr>
            <p:ph type="sldNum" sz="quarter" idx="10"/>
          </p:nvPr>
        </p:nvSpPr>
        <p:spPr/>
        <p:txBody>
          <a:bodyPr/>
          <a:lstStyle/>
          <a:p>
            <a:fld id="{FBFABFFE-90DD-440B-AC35-B7B4159FFB71}" type="slidenum">
              <a:rPr lang="de-DE" smtClean="0"/>
              <a:pPr/>
              <a:t>3</a:t>
            </a:fld>
            <a:endParaRPr lang="de-DE" dirty="0"/>
          </a:p>
        </p:txBody>
      </p:sp>
      <p:sp>
        <p:nvSpPr>
          <p:cNvPr id="4" name="Fußzeilenplatzhalter 3">
            <a:extLst>
              <a:ext uri="{FF2B5EF4-FFF2-40B4-BE49-F238E27FC236}">
                <a16:creationId xmlns:a16="http://schemas.microsoft.com/office/drawing/2014/main" id="{E8812602-F0DB-CE4E-A1D9-DAA8DBD7E629}"/>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727F4FEB-7BE3-E44D-8296-31FC12F04E41}"/>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8" name="Textplatzhalter 6">
            <a:extLst>
              <a:ext uri="{FF2B5EF4-FFF2-40B4-BE49-F238E27FC236}">
                <a16:creationId xmlns:a16="http://schemas.microsoft.com/office/drawing/2014/main" id="{A5E98DA2-B3D6-C449-8A23-928C1249A9A9}"/>
              </a:ext>
            </a:extLst>
          </p:cNvPr>
          <p:cNvSpPr txBox="1">
            <a:spLocks/>
          </p:cNvSpPr>
          <p:nvPr/>
        </p:nvSpPr>
        <p:spPr>
          <a:xfrm>
            <a:off x="594421" y="2266950"/>
            <a:ext cx="9505254" cy="4249738"/>
          </a:xfrm>
          <a:prstGeom prst="rect">
            <a:avLst/>
          </a:prstGeom>
        </p:spPr>
        <p:txBody>
          <a:bodyPr vert="horz" wrap="square" lIns="0" tIns="0" rIns="0" bIns="0" rtlCol="0" anchor="t"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nSpc>
                <a:spcPct val="90000"/>
              </a:lnSpc>
              <a:buSzTx/>
              <a:buNone/>
            </a:pPr>
            <a:endParaRPr lang="de-DE" dirty="0"/>
          </a:p>
        </p:txBody>
      </p:sp>
      <p:sp>
        <p:nvSpPr>
          <p:cNvPr id="10" name="Abgerundetes Rechteck 9">
            <a:extLst>
              <a:ext uri="{FF2B5EF4-FFF2-40B4-BE49-F238E27FC236}">
                <a16:creationId xmlns:a16="http://schemas.microsoft.com/office/drawing/2014/main" id="{2872B754-810F-9540-BD21-DD9B51412FD4}"/>
              </a:ext>
            </a:extLst>
          </p:cNvPr>
          <p:cNvSpPr/>
          <p:nvPr/>
        </p:nvSpPr>
        <p:spPr>
          <a:xfrm>
            <a:off x="1834681" y="2293620"/>
            <a:ext cx="7024037" cy="14761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solidFill>
                  <a:schemeClr val="bg1"/>
                </a:solidFill>
              </a:rPr>
              <a:t>Crime </a:t>
            </a:r>
            <a:r>
              <a:rPr lang="de-DE" sz="3200" dirty="0" err="1">
                <a:solidFill>
                  <a:schemeClr val="bg1"/>
                </a:solidFill>
              </a:rPr>
              <a:t>Prevention</a:t>
            </a:r>
            <a:endParaRPr lang="de-DE" sz="2800" dirty="0">
              <a:solidFill>
                <a:schemeClr val="bg1"/>
              </a:solidFill>
            </a:endParaRPr>
          </a:p>
        </p:txBody>
      </p:sp>
      <p:sp>
        <p:nvSpPr>
          <p:cNvPr id="14" name="Abgerundetes Rechteck 13">
            <a:extLst>
              <a:ext uri="{FF2B5EF4-FFF2-40B4-BE49-F238E27FC236}">
                <a16:creationId xmlns:a16="http://schemas.microsoft.com/office/drawing/2014/main" id="{F6BA7AC4-2506-E54B-9F10-0E95ED38684D}"/>
              </a:ext>
            </a:extLst>
          </p:cNvPr>
          <p:cNvSpPr/>
          <p:nvPr/>
        </p:nvSpPr>
        <p:spPr>
          <a:xfrm>
            <a:off x="1098228" y="4428462"/>
            <a:ext cx="3758392" cy="165618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err="1">
                <a:solidFill>
                  <a:schemeClr val="bg1"/>
                </a:solidFill>
              </a:rPr>
              <a:t>Risk</a:t>
            </a:r>
            <a:r>
              <a:rPr lang="de-DE" sz="3200" dirty="0">
                <a:solidFill>
                  <a:schemeClr val="bg1"/>
                </a:solidFill>
              </a:rPr>
              <a:t> Assessment</a:t>
            </a:r>
            <a:endParaRPr lang="en-DE" sz="3200">
              <a:solidFill>
                <a:schemeClr val="bg1"/>
              </a:solidFill>
            </a:endParaRPr>
          </a:p>
        </p:txBody>
      </p:sp>
      <p:sp>
        <p:nvSpPr>
          <p:cNvPr id="15" name="Abgerundetes Rechteck 14">
            <a:extLst>
              <a:ext uri="{FF2B5EF4-FFF2-40B4-BE49-F238E27FC236}">
                <a16:creationId xmlns:a16="http://schemas.microsoft.com/office/drawing/2014/main" id="{F34E5CD4-2CFD-B240-A825-B43DEF18C4D9}"/>
              </a:ext>
            </a:extLst>
          </p:cNvPr>
          <p:cNvSpPr/>
          <p:nvPr/>
        </p:nvSpPr>
        <p:spPr>
          <a:xfrm>
            <a:off x="5922764" y="4428703"/>
            <a:ext cx="3758392" cy="165618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err="1">
                <a:solidFill>
                  <a:schemeClr val="bg1"/>
                </a:solidFill>
              </a:rPr>
              <a:t>Predictive</a:t>
            </a:r>
            <a:r>
              <a:rPr lang="de-DE" sz="3200" dirty="0">
                <a:solidFill>
                  <a:schemeClr val="bg1"/>
                </a:solidFill>
              </a:rPr>
              <a:t> </a:t>
            </a:r>
            <a:r>
              <a:rPr lang="de-DE" sz="3200" dirty="0" err="1">
                <a:solidFill>
                  <a:schemeClr val="bg1"/>
                </a:solidFill>
              </a:rPr>
              <a:t>Policing</a:t>
            </a:r>
            <a:endParaRPr lang="en-DE" sz="3200">
              <a:solidFill>
                <a:schemeClr val="bg1"/>
              </a:solidFill>
            </a:endParaRPr>
          </a:p>
        </p:txBody>
      </p:sp>
      <p:sp>
        <p:nvSpPr>
          <p:cNvPr id="9" name="Eckige Klammer links 8">
            <a:extLst>
              <a:ext uri="{FF2B5EF4-FFF2-40B4-BE49-F238E27FC236}">
                <a16:creationId xmlns:a16="http://schemas.microsoft.com/office/drawing/2014/main" id="{3E8856B0-9B9D-7E42-B28B-7E152B8FFCC4}"/>
              </a:ext>
            </a:extLst>
          </p:cNvPr>
          <p:cNvSpPr/>
          <p:nvPr/>
        </p:nvSpPr>
        <p:spPr>
          <a:xfrm rot="5400000">
            <a:off x="5202683" y="1692399"/>
            <a:ext cx="288032" cy="5040559"/>
          </a:xfrm>
          <a:prstGeom prst="leftBracket">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 name="Gerade Verbindung 12">
            <a:extLst>
              <a:ext uri="{FF2B5EF4-FFF2-40B4-BE49-F238E27FC236}">
                <a16:creationId xmlns:a16="http://schemas.microsoft.com/office/drawing/2014/main" id="{C04324CD-2190-9840-B03B-0F650B1CA0E1}"/>
              </a:ext>
            </a:extLst>
          </p:cNvPr>
          <p:cNvCxnSpPr/>
          <p:nvPr/>
        </p:nvCxnSpPr>
        <p:spPr>
          <a:xfrm>
            <a:off x="5346700" y="3912252"/>
            <a:ext cx="0" cy="15641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0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References (1/2)</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30</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p:txBody>
          <a:bodyPr/>
          <a:lstStyle/>
          <a:p>
            <a:pPr marL="171450" lvl="0" indent="-171450">
              <a:buFont typeface="Arial" panose="020B0604020202020204" pitchFamily="34" charset="0"/>
              <a:buChar char="•"/>
            </a:pPr>
            <a:r>
              <a:rPr lang="en-US" sz="1200" dirty="0"/>
              <a:t>Carroll, J. (2019). </a:t>
            </a:r>
            <a:r>
              <a:rPr lang="en-US" sz="1200" i="1" dirty="0"/>
              <a:t>Pros And Cons Of San Diego's Gunshot Detection System</a:t>
            </a:r>
            <a:r>
              <a:rPr lang="en-US" sz="1200" dirty="0"/>
              <a:t>. [online] KPBS Public Media. Available at: https://</a:t>
            </a:r>
            <a:r>
              <a:rPr lang="en-US" sz="1200" dirty="0" err="1"/>
              <a:t>www.kpbs.org</a:t>
            </a:r>
            <a:r>
              <a:rPr lang="en-US" sz="1200" dirty="0"/>
              <a:t>/news/2019/</a:t>
            </a:r>
            <a:r>
              <a:rPr lang="en-US" sz="1200" dirty="0" err="1"/>
              <a:t>jun</a:t>
            </a:r>
            <a:r>
              <a:rPr lang="en-US" sz="1200" dirty="0"/>
              <a:t>/19/pros-and-cons-gunshot-detection-system/ [Accessed 24 Feb. 2020].</a:t>
            </a:r>
            <a:endParaRPr lang="de-DE" sz="1200" dirty="0"/>
          </a:p>
          <a:p>
            <a:pPr marL="171450" lvl="0" indent="-171450">
              <a:buFont typeface="Arial" panose="020B0604020202020204" pitchFamily="34" charset="0"/>
              <a:buChar char="•"/>
            </a:pPr>
            <a:r>
              <a:rPr lang="en-US" sz="1200" dirty="0"/>
              <a:t>Charlotte Observer. (2020). </a:t>
            </a:r>
            <a:r>
              <a:rPr lang="en-US" sz="1200" i="1" dirty="0"/>
              <a:t>ShotSpotter boss defends system</a:t>
            </a:r>
            <a:r>
              <a:rPr lang="en-US" sz="1200" dirty="0"/>
              <a:t>. [online] Available at: https://</a:t>
            </a:r>
            <a:r>
              <a:rPr lang="en-US" sz="1200" dirty="0" err="1"/>
              <a:t>www.charlotteobserver.com</a:t>
            </a:r>
            <a:r>
              <a:rPr lang="en-US" sz="1200" dirty="0"/>
              <a:t>/news/local/crime/public-safety-blog/article60938427.html#storylink=</a:t>
            </a:r>
            <a:r>
              <a:rPr lang="en-US" sz="1200" dirty="0" err="1"/>
              <a:t>cpy</a:t>
            </a:r>
            <a:r>
              <a:rPr lang="en-US" sz="1200" dirty="0"/>
              <a:t> [Accessed 24 Feb. 2020].</a:t>
            </a:r>
            <a:endParaRPr lang="de-DE" sz="1200" dirty="0"/>
          </a:p>
          <a:p>
            <a:pPr marL="171450" lvl="0" indent="-171450">
              <a:buFont typeface="Arial" panose="020B0604020202020204" pitchFamily="34" charset="0"/>
              <a:buChar char="•"/>
            </a:pPr>
            <a:r>
              <a:rPr lang="en-US" sz="1200" dirty="0"/>
              <a:t>Cohen, I.G. and Graver, H.S. (2017). </a:t>
            </a:r>
            <a:r>
              <a:rPr lang="en-US" sz="1200" i="1" dirty="0"/>
              <a:t>Cops, docs, and code: a dialogue between big data in health care and predictive policing</a:t>
            </a:r>
            <a:r>
              <a:rPr lang="en-US" sz="1200" dirty="0"/>
              <a:t>. UCDL Rev., 51, p.437.</a:t>
            </a:r>
            <a:endParaRPr lang="de-DE" sz="1200" dirty="0"/>
          </a:p>
          <a:p>
            <a:pPr marL="171450" lvl="0" indent="-171450">
              <a:buFont typeface="Arial" panose="020B0604020202020204" pitchFamily="34" charset="0"/>
              <a:buChar char="•"/>
            </a:pPr>
            <a:r>
              <a:rPr lang="en-US" sz="1200" dirty="0"/>
              <a:t>Craig, G. (2019). </a:t>
            </a:r>
            <a:r>
              <a:rPr lang="en-US" sz="1200" i="1" dirty="0"/>
              <a:t>Rochester crime: Evidence collecting tool called into question</a:t>
            </a:r>
            <a:r>
              <a:rPr lang="en-US" sz="1200" dirty="0"/>
              <a:t>. [online] Democrat and Chronicle. Available at: https://</a:t>
            </a:r>
            <a:r>
              <a:rPr lang="en-US" sz="1200" dirty="0" err="1"/>
              <a:t>eu.democratandchronicle.com</a:t>
            </a:r>
            <a:r>
              <a:rPr lang="en-US" sz="1200" dirty="0"/>
              <a:t>/story/news/2017/11/17/shot-spotter-technology-relshot-spotter-technology-coming-under-increased-scrutiny-judicial-communit/844335001/ [Accessed 24 Feb. 2020].</a:t>
            </a:r>
            <a:endParaRPr lang="de-DE" sz="1200" dirty="0"/>
          </a:p>
          <a:p>
            <a:pPr marL="171450" lvl="0" indent="-171450">
              <a:buFont typeface="Arial" panose="020B0604020202020204" pitchFamily="34" charset="0"/>
              <a:buChar char="•"/>
            </a:pPr>
            <a:r>
              <a:rPr lang="en-US" sz="1200" dirty="0"/>
              <a:t>Ferguson, A.G. (2016). </a:t>
            </a:r>
            <a:r>
              <a:rPr lang="en-US" sz="1200" i="1" dirty="0"/>
              <a:t>Policing predictive policing</a:t>
            </a:r>
            <a:r>
              <a:rPr lang="en-US" sz="1200" dirty="0"/>
              <a:t>. Wash. UL Rev., 94, p.1109.</a:t>
            </a:r>
            <a:endParaRPr lang="de-DE" sz="1200" dirty="0"/>
          </a:p>
          <a:p>
            <a:pPr marL="171450" lvl="0" indent="-171450">
              <a:buFont typeface="Arial" panose="020B0604020202020204" pitchFamily="34" charset="0"/>
              <a:buChar char="•"/>
            </a:pPr>
            <a:r>
              <a:rPr lang="en-US" sz="1200" dirty="0"/>
              <a:t>Fraga, B. (2018). </a:t>
            </a:r>
            <a:r>
              <a:rPr lang="en-US" sz="1200" i="1" dirty="0"/>
              <a:t>After Too Many Shots Missed, Fall River, Mass., Ends Deal with ShotSpotter</a:t>
            </a:r>
            <a:r>
              <a:rPr lang="en-US" sz="1200" dirty="0"/>
              <a:t>. [online] </a:t>
            </a:r>
            <a:r>
              <a:rPr lang="en-US" sz="1200" dirty="0" err="1"/>
              <a:t>Govtech.com</a:t>
            </a:r>
            <a:r>
              <a:rPr lang="en-US" sz="1200" dirty="0"/>
              <a:t>. Available at: https://</a:t>
            </a:r>
            <a:r>
              <a:rPr lang="en-US" sz="1200" dirty="0" err="1"/>
              <a:t>www.govtech.com</a:t>
            </a:r>
            <a:r>
              <a:rPr lang="en-US" sz="1200" dirty="0"/>
              <a:t>/public-safety/After-Too-Many-Shots-Missed-Fall-River-Mass-Ends-Deal-with-ShotSpotter.html [Accessed 24 Feb. 2020].</a:t>
            </a:r>
            <a:endParaRPr lang="de-DE" sz="1200" dirty="0"/>
          </a:p>
          <a:p>
            <a:pPr marL="171450" lvl="0" indent="-171450">
              <a:buFont typeface="Arial" panose="020B0604020202020204" pitchFamily="34" charset="0"/>
              <a:buChar char="•"/>
            </a:pPr>
            <a:r>
              <a:rPr lang="en-US" sz="1200" dirty="0"/>
              <a:t>Greengard, S. (2012). </a:t>
            </a:r>
            <a:r>
              <a:rPr lang="en-US" sz="1200" i="1" dirty="0"/>
              <a:t>Policing the future</a:t>
            </a:r>
            <a:r>
              <a:rPr lang="en-US" sz="1200" dirty="0"/>
              <a:t>. Communications of the ACM, 55(3), pp.19-21.</a:t>
            </a:r>
            <a:endParaRPr lang="de-DE" sz="1200" dirty="0"/>
          </a:p>
          <a:p>
            <a:pPr marL="171450" lvl="0" indent="-171450">
              <a:buFont typeface="Arial" panose="020B0604020202020204" pitchFamily="34" charset="0"/>
              <a:buChar char="•"/>
            </a:pPr>
            <a:r>
              <a:rPr lang="en-US" sz="1200" dirty="0" err="1"/>
              <a:t>Hardyns</a:t>
            </a:r>
            <a:r>
              <a:rPr lang="en-US" sz="1200" dirty="0"/>
              <a:t>, W. and </a:t>
            </a:r>
            <a:r>
              <a:rPr lang="en-US" sz="1200" dirty="0" err="1"/>
              <a:t>Rummens</a:t>
            </a:r>
            <a:r>
              <a:rPr lang="en-US" sz="1200" dirty="0"/>
              <a:t>, A. (2018). </a:t>
            </a:r>
            <a:r>
              <a:rPr lang="en-US" sz="1200" i="1" dirty="0"/>
              <a:t>Predictive policing as a new tool for law enforcement? Recent developments and challenges</a:t>
            </a:r>
            <a:r>
              <a:rPr lang="en-US" sz="1200" dirty="0"/>
              <a:t>. European journal on criminal policy and research, 24(3), pp.201-218.</a:t>
            </a:r>
            <a:endParaRPr lang="de-DE" sz="1200" dirty="0"/>
          </a:p>
          <a:p>
            <a:pPr marL="171450" lvl="0" indent="-171450" fontAlgn="ctr">
              <a:buFont typeface="Arial" panose="020B0604020202020204" pitchFamily="34" charset="0"/>
              <a:buChar char="•"/>
            </a:pPr>
            <a:r>
              <a:rPr lang="en-US" sz="1200" dirty="0"/>
              <a:t>James, N. (2015). </a:t>
            </a:r>
            <a:r>
              <a:rPr lang="en-US" sz="1200" i="1" dirty="0"/>
              <a:t>Risk and Needs Assessment in the Criminal Justice System</a:t>
            </a:r>
            <a:r>
              <a:rPr lang="en-US" sz="1200" dirty="0"/>
              <a:t>. [online] Available at: https://</a:t>
            </a:r>
            <a:r>
              <a:rPr lang="en-US" sz="1200" dirty="0" err="1"/>
              <a:t>www.everycrsreport.com</a:t>
            </a:r>
            <a:r>
              <a:rPr lang="en-US" sz="1200" dirty="0"/>
              <a:t>/files/20150724_R44087_0c47cc191ecc982888fa182c82ef0099a86eca8d.pdf [Accessed 23 Feb. 2020].</a:t>
            </a:r>
            <a:endParaRPr lang="de-DE" sz="1200" dirty="0"/>
          </a:p>
          <a:p>
            <a:pPr marL="171450" lvl="0" indent="-171450">
              <a:buFont typeface="Arial" panose="020B0604020202020204" pitchFamily="34" charset="0"/>
              <a:buChar char="•"/>
            </a:pPr>
            <a:r>
              <a:rPr lang="en-US" sz="1200" dirty="0" err="1"/>
              <a:t>Karppi</a:t>
            </a:r>
            <a:r>
              <a:rPr lang="en-US" sz="1200" dirty="0"/>
              <a:t>, T. (2018). </a:t>
            </a:r>
            <a:r>
              <a:rPr lang="en-US" sz="1200" i="1" dirty="0"/>
              <a:t>“The Computer Said So”: On the Ethics, Effectiveness, and Cultural Techniques of Predictive Policing</a:t>
            </a:r>
            <a:r>
              <a:rPr lang="en-US" sz="1200" dirty="0"/>
              <a:t>. Social Media+ Society, 4(2), p.2056305118768296</a:t>
            </a:r>
            <a:endParaRPr lang="de-DE" sz="1200" dirty="0"/>
          </a:p>
          <a:p>
            <a:pPr marL="171450" lvl="0" indent="-171450" fontAlgn="ctr">
              <a:buFont typeface="Arial" panose="020B0604020202020204" pitchFamily="34" charset="0"/>
              <a:buChar char="•"/>
            </a:pPr>
            <a:r>
              <a:rPr lang="en-US" sz="1200" dirty="0" err="1"/>
              <a:t>Kehl</a:t>
            </a:r>
            <a:r>
              <a:rPr lang="en-US" sz="1200" dirty="0"/>
              <a:t>, D., Guo, P. and Kessler, S. (2017). </a:t>
            </a:r>
            <a:r>
              <a:rPr lang="en-US" sz="1200" i="1" dirty="0"/>
              <a:t>Algorithms in the Criminal Justice System: Assessing the Use of Risk Assessments in Sentencing</a:t>
            </a:r>
            <a:r>
              <a:rPr lang="en-US" sz="1200" dirty="0"/>
              <a:t>. [online] Available at: https://</a:t>
            </a:r>
            <a:r>
              <a:rPr lang="en-US" sz="1200" dirty="0" err="1"/>
              <a:t>dash.harvard.edu</a:t>
            </a:r>
            <a:r>
              <a:rPr lang="en-US" sz="1200" dirty="0"/>
              <a:t>/bitstream/handle/1/33746041/2017-07_responsivecommunities_2.pdf [Accessed 23 Feb. 2020].</a:t>
            </a:r>
            <a:endParaRPr lang="en-US" sz="800" i="1" dirty="0"/>
          </a:p>
        </p:txBody>
      </p:sp>
    </p:spTree>
    <p:extLst>
      <p:ext uri="{BB962C8B-B14F-4D97-AF65-F5344CB8AC3E}">
        <p14:creationId xmlns:p14="http://schemas.microsoft.com/office/powerpoint/2010/main" val="1936256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References (2/2)</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31</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p:txBody>
          <a:bodyPr/>
          <a:lstStyle/>
          <a:p>
            <a:pPr marL="171450" lvl="0" indent="-171450">
              <a:buFont typeface="Arial" panose="020B0604020202020204" pitchFamily="34" charset="0"/>
              <a:buChar char="•"/>
            </a:pPr>
            <a:r>
              <a:rPr lang="en-US" sz="1200" dirty="0"/>
              <a:t>Meijer, A. and Wessels, M. (2019). </a:t>
            </a:r>
            <a:r>
              <a:rPr lang="en-US" sz="1200" i="1" dirty="0"/>
              <a:t>Predictive Policing: Review of Benefits and Drawbacks</a:t>
            </a:r>
            <a:r>
              <a:rPr lang="en-US" sz="1200" dirty="0"/>
              <a:t>. International Journal of Public Administration, vol 42, no. 12, pp 1031-9. [online] Available at: https://</a:t>
            </a:r>
            <a:r>
              <a:rPr lang="en-US" sz="1200" dirty="0" err="1"/>
              <a:t>www.tandfonline.com</a:t>
            </a:r>
            <a:r>
              <a:rPr lang="en-US" sz="1200" dirty="0"/>
              <a:t>/</a:t>
            </a:r>
            <a:r>
              <a:rPr lang="en-US" sz="1200" dirty="0" err="1"/>
              <a:t>doi</a:t>
            </a:r>
            <a:r>
              <a:rPr lang="en-US" sz="1200" dirty="0"/>
              <a:t>/full/10.1080/01900692.2019.1575664 Accessed 24 Feb. 2020].</a:t>
            </a:r>
            <a:endParaRPr lang="de-DE" sz="1200" dirty="0"/>
          </a:p>
          <a:p>
            <a:pPr marL="171450" lvl="0" indent="-171450" fontAlgn="ctr">
              <a:buFont typeface="Arial" panose="020B0604020202020204" pitchFamily="34" charset="0"/>
              <a:buChar char="•"/>
            </a:pPr>
            <a:r>
              <a:rPr lang="en-US" sz="1200" dirty="0"/>
              <a:t>Northpointe (2015). </a:t>
            </a:r>
            <a:r>
              <a:rPr lang="en-US" sz="1200" i="1" dirty="0"/>
              <a:t>Practitioner’s Guide to COMPAS Core</a:t>
            </a:r>
            <a:r>
              <a:rPr lang="en-US" sz="1200" dirty="0"/>
              <a:t>. [online] Available at: https://</a:t>
            </a:r>
            <a:r>
              <a:rPr lang="en-US" sz="1200" dirty="0" err="1"/>
              <a:t>assets.documentcloud.org</a:t>
            </a:r>
            <a:r>
              <a:rPr lang="en-US" sz="1200" dirty="0"/>
              <a:t>/documents/2840784/Practitioner-s-Guide-to-COMPAS-</a:t>
            </a:r>
            <a:r>
              <a:rPr lang="en-US" sz="1200" dirty="0" err="1"/>
              <a:t>Core.pdf</a:t>
            </a:r>
            <a:r>
              <a:rPr lang="en-US" sz="1200" dirty="0"/>
              <a:t> [Accessed 23 Feb. 2020].</a:t>
            </a:r>
            <a:endParaRPr lang="de-DE" sz="1200" dirty="0"/>
          </a:p>
          <a:p>
            <a:pPr marL="171450" lvl="0" indent="-171450">
              <a:buFont typeface="Arial" panose="020B0604020202020204" pitchFamily="34" charset="0"/>
              <a:buChar char="•"/>
            </a:pPr>
            <a:r>
              <a:rPr lang="en-US" sz="1200" dirty="0"/>
              <a:t>Perry, W.L., Perry, W.L., McInnis, B., McInnis, B., Price, C.C., Price, C.C., Smith, S., Smith, S., Hollywood, J.S. and Hollywood, J.S. (2013). </a:t>
            </a:r>
            <a:r>
              <a:rPr lang="en-US" sz="1200" i="1" dirty="0"/>
              <a:t>Predictive Policing: The Role of Crime Forecasting in Law Enforcement Operations</a:t>
            </a:r>
            <a:r>
              <a:rPr lang="en-US" sz="1200" dirty="0"/>
              <a:t>. [online] </a:t>
            </a:r>
            <a:r>
              <a:rPr lang="en-US" sz="1200" dirty="0" err="1"/>
              <a:t>Rand.org</a:t>
            </a:r>
            <a:r>
              <a:rPr lang="en-US" sz="1200" dirty="0"/>
              <a:t>. Available at: https://</a:t>
            </a:r>
            <a:r>
              <a:rPr lang="en-US" sz="1200" dirty="0" err="1"/>
              <a:t>www.rand.org</a:t>
            </a:r>
            <a:r>
              <a:rPr lang="en-US" sz="1200" dirty="0"/>
              <a:t>/pubs/</a:t>
            </a:r>
            <a:r>
              <a:rPr lang="en-US" sz="1200" dirty="0" err="1"/>
              <a:t>research_reports</a:t>
            </a:r>
            <a:r>
              <a:rPr lang="en-US" sz="1200" dirty="0"/>
              <a:t>/RR233.html [Accessed 24 Feb. 2020].</a:t>
            </a:r>
            <a:endParaRPr lang="de-DE" sz="1200" dirty="0"/>
          </a:p>
          <a:p>
            <a:pPr marL="171450" lvl="0" indent="-171450">
              <a:buFont typeface="Arial" panose="020B0604020202020204" pitchFamily="34" charset="0"/>
              <a:buChar char="•"/>
            </a:pPr>
            <a:r>
              <a:rPr lang="en-US" sz="1200" dirty="0" err="1"/>
              <a:t>PredPol</a:t>
            </a:r>
            <a:r>
              <a:rPr lang="en-US" sz="1200" dirty="0"/>
              <a:t> (n.d.). </a:t>
            </a:r>
            <a:r>
              <a:rPr lang="en-US" sz="1200" i="1" dirty="0"/>
              <a:t>NEW Feature Spotlight: Dosage Flags</a:t>
            </a:r>
            <a:r>
              <a:rPr lang="en-US" sz="1200" dirty="0"/>
              <a:t>. [online] </a:t>
            </a:r>
            <a:r>
              <a:rPr lang="en-US" sz="1200" dirty="0" err="1"/>
              <a:t>blog.predpol.com</a:t>
            </a:r>
            <a:r>
              <a:rPr lang="en-US" sz="1200" dirty="0"/>
              <a:t>. Available at: http://</a:t>
            </a:r>
            <a:r>
              <a:rPr lang="en-US" sz="1200" dirty="0" err="1"/>
              <a:t>blog.predpol.com</a:t>
            </a:r>
            <a:r>
              <a:rPr lang="en-US" sz="1200" dirty="0"/>
              <a:t>/new-feature-spotlight-dosage-flags [Accessed 24 Feb. 2020].</a:t>
            </a:r>
            <a:endParaRPr lang="de-DE" sz="1200" dirty="0"/>
          </a:p>
          <a:p>
            <a:pPr marL="171450" lvl="0" indent="-171450">
              <a:buFont typeface="Arial" panose="020B0604020202020204" pitchFamily="34" charset="0"/>
              <a:buChar char="•"/>
            </a:pPr>
            <a:r>
              <a:rPr lang="en-US" sz="1200" dirty="0" err="1"/>
              <a:t>PredPol</a:t>
            </a:r>
            <a:r>
              <a:rPr lang="en-US" sz="1200" dirty="0"/>
              <a:t>. (n.d.). </a:t>
            </a:r>
            <a:r>
              <a:rPr lang="en-US" sz="1200" i="1" dirty="0"/>
              <a:t>Law Enforcement | </a:t>
            </a:r>
            <a:r>
              <a:rPr lang="en-US" sz="1200" i="1" dirty="0" err="1"/>
              <a:t>PredPol</a:t>
            </a:r>
            <a:r>
              <a:rPr lang="en-US" sz="1200" i="1" dirty="0"/>
              <a:t> Law Enforcement Intelligence Led Policing Software | </a:t>
            </a:r>
            <a:r>
              <a:rPr lang="en-US" sz="1200" i="1" dirty="0" err="1"/>
              <a:t>PredPol</a:t>
            </a:r>
            <a:r>
              <a:rPr lang="en-US" sz="1200" i="1" dirty="0"/>
              <a:t> Law Enforcement Intelligence Led Policing Software</a:t>
            </a:r>
            <a:r>
              <a:rPr lang="en-US" sz="1200" dirty="0"/>
              <a:t>. [online] Available at: https://</a:t>
            </a:r>
            <a:r>
              <a:rPr lang="en-US" sz="1200" dirty="0" err="1"/>
              <a:t>www.predpol.com</a:t>
            </a:r>
            <a:r>
              <a:rPr lang="en-US" sz="1200" dirty="0"/>
              <a:t>/law-enforcement/ [Accessed 24 Feb. 2020].</a:t>
            </a:r>
            <a:endParaRPr lang="de-DE" sz="1200" dirty="0"/>
          </a:p>
          <a:p>
            <a:pPr marL="171450" lvl="0" indent="-171450">
              <a:buFont typeface="Arial" panose="020B0604020202020204" pitchFamily="34" charset="0"/>
              <a:buChar char="•"/>
            </a:pPr>
            <a:r>
              <a:rPr lang="en-US" sz="1200" dirty="0"/>
              <a:t>Robinson, D. and </a:t>
            </a:r>
            <a:r>
              <a:rPr lang="en-US" sz="1200" dirty="0" err="1"/>
              <a:t>Koepke</a:t>
            </a:r>
            <a:r>
              <a:rPr lang="en-US" sz="1200" dirty="0"/>
              <a:t>, L. (2016). </a:t>
            </a:r>
            <a:r>
              <a:rPr lang="en-US" sz="1200" i="1" dirty="0"/>
              <a:t>Stuck in a Pattern. Early evidence on" predictive policing</a:t>
            </a:r>
            <a:r>
              <a:rPr lang="en-US" sz="1200" dirty="0"/>
              <a:t>.</a:t>
            </a:r>
            <a:endParaRPr lang="de-DE" sz="1200" dirty="0"/>
          </a:p>
          <a:p>
            <a:pPr marL="171450" lvl="0" indent="-171450">
              <a:buFont typeface="Arial" panose="020B0604020202020204" pitchFamily="34" charset="0"/>
              <a:buChar char="•"/>
            </a:pPr>
            <a:r>
              <a:rPr lang="en-US" sz="1200" dirty="0"/>
              <a:t>Rumi, S., Deng, K. and Salim, F. (2018). </a:t>
            </a:r>
            <a:r>
              <a:rPr lang="en-US" sz="1200" i="1" dirty="0"/>
              <a:t>Crime event prediction with dynamic features</a:t>
            </a:r>
            <a:r>
              <a:rPr lang="en-US" sz="1200" dirty="0"/>
              <a:t>. </a:t>
            </a:r>
            <a:r>
              <a:rPr lang="de-DE" sz="1200" dirty="0"/>
              <a:t>EPJ Data Science, 7(1).</a:t>
            </a:r>
          </a:p>
          <a:p>
            <a:pPr marL="171450" lvl="0" indent="-171450">
              <a:buFont typeface="Arial" panose="020B0604020202020204" pitchFamily="34" charset="0"/>
              <a:buChar char="•"/>
            </a:pPr>
            <a:r>
              <a:rPr lang="en-US" sz="1200" dirty="0"/>
              <a:t>Samuels, A. (n.d.). </a:t>
            </a:r>
            <a:r>
              <a:rPr lang="en-US" sz="1200" i="1" dirty="0"/>
              <a:t>Predictive Policing Technology Dramatically Reducing Crime in Large &amp; Small Communities Across U.S. &amp; Overseas</a:t>
            </a:r>
            <a:r>
              <a:rPr lang="en-US" sz="1200" dirty="0"/>
              <a:t>. [online] </a:t>
            </a:r>
            <a:r>
              <a:rPr lang="en-US" sz="1200" dirty="0" err="1"/>
              <a:t>blog.predpol.com</a:t>
            </a:r>
            <a:r>
              <a:rPr lang="en-US" sz="1200" dirty="0"/>
              <a:t>. Available at: http://</a:t>
            </a:r>
            <a:r>
              <a:rPr lang="en-US" sz="1200" dirty="0" err="1"/>
              <a:t>blog.predpol.com</a:t>
            </a:r>
            <a:r>
              <a:rPr lang="en-US" sz="1200" dirty="0"/>
              <a:t>/reductions-in-crime [Accessed 24 Feb. 2020].</a:t>
            </a:r>
            <a:endParaRPr lang="de-DE" sz="1200" dirty="0"/>
          </a:p>
          <a:p>
            <a:pPr marL="171450" lvl="0" indent="-171450">
              <a:buFont typeface="Arial" panose="020B0604020202020204" pitchFamily="34" charset="0"/>
              <a:buChar char="•"/>
            </a:pPr>
            <a:r>
              <a:rPr lang="en-US" sz="1200" dirty="0"/>
              <a:t>Shapiro, A. (2017). Reform predictive policing. </a:t>
            </a:r>
            <a:r>
              <a:rPr lang="de-DE" sz="1200" dirty="0"/>
              <a:t>Nature News, 541(7638), p.458.</a:t>
            </a:r>
          </a:p>
          <a:p>
            <a:pPr marL="171450" lvl="0" indent="-171450">
              <a:buFont typeface="Arial" panose="020B0604020202020204" pitchFamily="34" charset="0"/>
              <a:buChar char="•"/>
            </a:pPr>
            <a:r>
              <a:rPr lang="en-US" sz="1200" dirty="0"/>
              <a:t>ShotSpotter. (2017). 2017NGI - ShotSpotter. [online] Available at: https://</a:t>
            </a:r>
            <a:r>
              <a:rPr lang="en-US" sz="1200" dirty="0" err="1"/>
              <a:t>www.shotspotter.com</a:t>
            </a:r>
            <a:r>
              <a:rPr lang="en-US" sz="1200" dirty="0"/>
              <a:t>/2017ngi/ [Accessed 24 Feb. 2020].</a:t>
            </a:r>
            <a:endParaRPr lang="de-DE" sz="1200" dirty="0"/>
          </a:p>
          <a:p>
            <a:pPr marL="171450" lvl="0" indent="-171450">
              <a:buFont typeface="Arial" panose="020B0604020202020204" pitchFamily="34" charset="0"/>
              <a:buChar char="•"/>
            </a:pPr>
            <a:r>
              <a:rPr lang="en-US" sz="1200" dirty="0"/>
              <a:t>ShotSpotter. (2020). </a:t>
            </a:r>
            <a:r>
              <a:rPr lang="en-US" sz="1200" i="1" dirty="0"/>
              <a:t>Home - ShotSpotter</a:t>
            </a:r>
            <a:r>
              <a:rPr lang="en-US" sz="1200" dirty="0"/>
              <a:t>. [online] Available at: https://</a:t>
            </a:r>
            <a:r>
              <a:rPr lang="en-US" sz="1200" dirty="0" err="1"/>
              <a:t>www.shotspotter.com</a:t>
            </a:r>
            <a:r>
              <a:rPr lang="en-US" sz="1200" dirty="0"/>
              <a:t> [Accessed 24 Feb. 2020].</a:t>
            </a:r>
            <a:endParaRPr lang="de-DE" sz="1200" dirty="0"/>
          </a:p>
          <a:p>
            <a:pPr marL="171450" lvl="0" indent="-171450" fontAlgn="ctr">
              <a:buFont typeface="Arial" panose="020B0604020202020204" pitchFamily="34" charset="0"/>
              <a:buChar char="•"/>
            </a:pPr>
            <a:r>
              <a:rPr lang="en-US" sz="1200" dirty="0"/>
              <a:t>Turner, S., Hess, J., Bradstreet, C., Chapman, S. and Murphy, A. (2013). </a:t>
            </a:r>
            <a:r>
              <a:rPr lang="en-US" sz="1200" i="1" dirty="0"/>
              <a:t>Development of the California Static Risk Assessment (CSRA): Recidivism Risk Prediction in the California Department of Corrections and Rehabilitation</a:t>
            </a:r>
            <a:r>
              <a:rPr lang="en-US" sz="1200" dirty="0"/>
              <a:t>. [online] Available at: http://</a:t>
            </a:r>
            <a:r>
              <a:rPr lang="en-US" sz="1200" dirty="0" err="1"/>
              <a:t>ucicorrections.seweb.uci.edu</a:t>
            </a:r>
            <a:r>
              <a:rPr lang="en-US" sz="1200" dirty="0"/>
              <a:t>/files/2013/12/Development-of-the-CSRA-Recidivism-Risk-Prediction-in-the-CDCR.pdf [Accessed 23 Feb. 2020].</a:t>
            </a:r>
            <a:endParaRPr lang="de-DE" sz="1200" dirty="0"/>
          </a:p>
          <a:p>
            <a:pPr marL="171450" indent="-171450">
              <a:buFont typeface="Arial" panose="020B0604020202020204" pitchFamily="34" charset="0"/>
              <a:buChar char="•"/>
            </a:pPr>
            <a:endParaRPr lang="en-US" sz="800" i="1" dirty="0"/>
          </a:p>
        </p:txBody>
      </p:sp>
    </p:spTree>
    <p:extLst>
      <p:ext uri="{BB962C8B-B14F-4D97-AF65-F5344CB8AC3E}">
        <p14:creationId xmlns:p14="http://schemas.microsoft.com/office/powerpoint/2010/main" val="356196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err="1"/>
              <a:t>Sources</a:t>
            </a:r>
            <a:r>
              <a:rPr lang="de-DE" dirty="0"/>
              <a:t> – Icons </a:t>
            </a:r>
            <a:r>
              <a:rPr lang="de-DE" dirty="0" err="1"/>
              <a:t>and</a:t>
            </a:r>
            <a:r>
              <a:rPr lang="de-DE" dirty="0"/>
              <a:t> </a:t>
            </a:r>
            <a:r>
              <a:rPr lang="de-DE" dirty="0" err="1"/>
              <a:t>Figures</a:t>
            </a:r>
            <a:endParaRPr lang="de-DE" dirty="0"/>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32</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p:txBody>
          <a:bodyPr/>
          <a:lstStyle/>
          <a:p>
            <a:pPr marL="342900" indent="-342900">
              <a:buFont typeface="Arial" panose="020B0604020202020204" pitchFamily="34" charset="0"/>
              <a:buChar char="•"/>
            </a:pPr>
            <a:r>
              <a:rPr lang="de-DE" sz="1200" dirty="0" err="1"/>
              <a:t>Figure</a:t>
            </a:r>
            <a:r>
              <a:rPr lang="de-DE" sz="1200" dirty="0"/>
              <a:t> 1: </a:t>
            </a:r>
            <a:r>
              <a:rPr lang="de-DE" sz="1200" dirty="0">
                <a:hlinkClick r:id="rId2"/>
              </a:rPr>
              <a:t>http://www.northpointeinc.com/files/downloads/Northpointe_Suite.pdf</a:t>
            </a:r>
            <a:endParaRPr lang="de-DE" sz="1200" dirty="0"/>
          </a:p>
          <a:p>
            <a:pPr marL="342900" indent="-342900">
              <a:buFont typeface="Arial" panose="020B0604020202020204" pitchFamily="34" charset="0"/>
              <a:buChar char="•"/>
            </a:pPr>
            <a:r>
              <a:rPr lang="de-DE" sz="1200" dirty="0" err="1"/>
              <a:t>Figure</a:t>
            </a:r>
            <a:r>
              <a:rPr lang="de-DE" sz="1200" dirty="0"/>
              <a:t> 2: </a:t>
            </a:r>
            <a:r>
              <a:rPr lang="de-DE" sz="1200" dirty="0">
                <a:hlinkClick r:id="rId3"/>
              </a:rPr>
              <a:t>https://www.predpol.com/wp-content/uploads/2018/09/le-predictions-1.png</a:t>
            </a:r>
            <a:endParaRPr lang="de-DE" sz="1200" dirty="0"/>
          </a:p>
          <a:p>
            <a:pPr marL="342900" indent="-342900">
              <a:buFont typeface="Arial" panose="020B0604020202020204" pitchFamily="34" charset="0"/>
              <a:buChar char="•"/>
            </a:pPr>
            <a:r>
              <a:rPr lang="de-DE" sz="1200" dirty="0" err="1"/>
              <a:t>Figure</a:t>
            </a:r>
            <a:r>
              <a:rPr lang="de-DE" sz="1200" dirty="0"/>
              <a:t> 3: </a:t>
            </a:r>
            <a:r>
              <a:rPr lang="de-DE" sz="1200" dirty="0">
                <a:hlinkClick r:id="rId4"/>
              </a:rPr>
              <a:t>https://blog.predpol.com/hs-fs/hubfs/NEW%20Patrol%20Heat%20Map5.png?width=1564&amp;name=NEW%20Patrol%20Heat%20Map5.png</a:t>
            </a:r>
            <a:endParaRPr lang="de-DE" sz="1200" dirty="0"/>
          </a:p>
          <a:p>
            <a:pPr marL="342900" indent="-342900">
              <a:buFont typeface="Arial" panose="020B0604020202020204" pitchFamily="34" charset="0"/>
              <a:buChar char="•"/>
            </a:pPr>
            <a:r>
              <a:rPr lang="de-DE" sz="1200" dirty="0" err="1"/>
              <a:t>Figure</a:t>
            </a:r>
            <a:r>
              <a:rPr lang="de-DE" sz="1200" dirty="0"/>
              <a:t> 4: </a:t>
            </a:r>
            <a:r>
              <a:rPr lang="de-DE" sz="1200" dirty="0">
                <a:hlinkClick r:id="rId5"/>
              </a:rPr>
              <a:t>https://www.predpol.com/wp-content/uploads/2018/09/le-analytics_02.png</a:t>
            </a:r>
            <a:endParaRPr lang="de-DE" sz="1200" dirty="0"/>
          </a:p>
          <a:p>
            <a:pPr marL="342900" indent="-342900">
              <a:buFont typeface="Arial" panose="020B0604020202020204" pitchFamily="34" charset="0"/>
              <a:buChar char="•"/>
            </a:pPr>
            <a:r>
              <a:rPr lang="de-DE" sz="1200" dirty="0" err="1"/>
              <a:t>Figure</a:t>
            </a:r>
            <a:r>
              <a:rPr lang="de-DE" sz="1200" dirty="0"/>
              <a:t> 5: </a:t>
            </a:r>
            <a:r>
              <a:rPr lang="de-DE" sz="1200" dirty="0">
                <a:hlinkClick r:id="rId6"/>
              </a:rPr>
              <a:t>https://www.eastbayexpress.com/oakland/shotspotter-lobbied-oakland-officials-in-apparent-violation-of-law/Content?oid=3907581</a:t>
            </a:r>
            <a:r>
              <a:rPr lang="de-DE" sz="1200" dirty="0"/>
              <a:t> </a:t>
            </a:r>
          </a:p>
          <a:p>
            <a:pPr marL="342900" indent="-342900">
              <a:buFont typeface="Arial" panose="020B0604020202020204" pitchFamily="34" charset="0"/>
              <a:buChar char="•"/>
            </a:pPr>
            <a:r>
              <a:rPr lang="de-DE" sz="1200" dirty="0" err="1"/>
              <a:t>Figure</a:t>
            </a:r>
            <a:r>
              <a:rPr lang="de-DE" sz="1200" dirty="0"/>
              <a:t> 6: </a:t>
            </a:r>
            <a:r>
              <a:rPr lang="de-DE" sz="1200" dirty="0">
                <a:hlinkClick r:id="rId7"/>
              </a:rPr>
              <a:t>https://www.shotspotter.com/wp-content/uploads/2019/05/DFR-Example-.pdf</a:t>
            </a:r>
            <a:r>
              <a:rPr lang="de-DE" sz="1200" dirty="0"/>
              <a:t> </a:t>
            </a:r>
          </a:p>
          <a:p>
            <a:pPr marL="342900" indent="-342900">
              <a:buFont typeface="Arial" panose="020B0604020202020204" pitchFamily="34" charset="0"/>
              <a:buChar char="•"/>
            </a:pPr>
            <a:r>
              <a:rPr lang="de-DE" sz="1200" dirty="0"/>
              <a:t>Icons: </a:t>
            </a:r>
            <a:r>
              <a:rPr lang="de-DE" sz="1200" dirty="0">
                <a:hlinkClick r:id="rId8"/>
              </a:rPr>
              <a:t>https://icons8.de</a:t>
            </a:r>
            <a:endParaRPr lang="de-DE" sz="1200" dirty="0"/>
          </a:p>
          <a:p>
            <a:pPr marL="342900" indent="-342900">
              <a:buFont typeface="Arial" panose="020B0604020202020204" pitchFamily="34" charset="0"/>
              <a:buChar char="•"/>
            </a:pPr>
            <a:r>
              <a:rPr lang="de-DE" sz="1200" dirty="0"/>
              <a:t>Further </a:t>
            </a:r>
            <a:r>
              <a:rPr lang="de-DE" sz="1200" dirty="0" err="1"/>
              <a:t>images</a:t>
            </a:r>
            <a:r>
              <a:rPr lang="de-DE" sz="1200" dirty="0"/>
              <a:t>: </a:t>
            </a:r>
            <a:r>
              <a:rPr lang="de-DE" sz="1200" dirty="0" err="1"/>
              <a:t>pixabay.com</a:t>
            </a:r>
            <a:r>
              <a:rPr lang="de-DE" sz="1200" dirty="0"/>
              <a:t>, </a:t>
            </a:r>
            <a:r>
              <a:rPr lang="de-DE" sz="1200" dirty="0" err="1"/>
              <a:t>pexels.com</a:t>
            </a:r>
            <a:endParaRPr lang="de-DE" sz="1200" dirty="0"/>
          </a:p>
          <a:p>
            <a:pPr marL="342900" indent="-342900">
              <a:buFont typeface="Arial" panose="020B0604020202020204" pitchFamily="34" charset="0"/>
              <a:buChar char="•"/>
            </a:pPr>
            <a:endParaRPr lang="de-DE" sz="2000" dirty="0"/>
          </a:p>
        </p:txBody>
      </p:sp>
    </p:spTree>
    <p:extLst>
      <p:ext uri="{BB962C8B-B14F-4D97-AF65-F5344CB8AC3E}">
        <p14:creationId xmlns:p14="http://schemas.microsoft.com/office/powerpoint/2010/main" val="276578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34DEC-1952-CB44-BF82-676064B4F2E0}"/>
              </a:ext>
            </a:extLst>
          </p:cNvPr>
          <p:cNvSpPr>
            <a:spLocks noGrp="1"/>
          </p:cNvSpPr>
          <p:nvPr>
            <p:ph type="title"/>
          </p:nvPr>
        </p:nvSpPr>
        <p:spPr>
          <a:xfrm>
            <a:off x="1260000" y="2124447"/>
            <a:ext cx="4926269" cy="2016224"/>
          </a:xfrm>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br>
              <a:rPr lang="de-DE" dirty="0"/>
            </a:br>
            <a:br>
              <a:rPr lang="de-DE" dirty="0"/>
            </a:br>
            <a:r>
              <a:rPr lang="de-DE" dirty="0" err="1"/>
              <a:t>Any</a:t>
            </a:r>
            <a:r>
              <a:rPr lang="de-DE" dirty="0"/>
              <a:t> </a:t>
            </a:r>
            <a:r>
              <a:rPr lang="de-DE" dirty="0" err="1"/>
              <a:t>Questions</a:t>
            </a:r>
            <a:r>
              <a:rPr lang="de-DE" dirty="0"/>
              <a:t>?</a:t>
            </a:r>
          </a:p>
        </p:txBody>
      </p:sp>
      <p:sp>
        <p:nvSpPr>
          <p:cNvPr id="5" name="Fußzeilenplatzhalter 4">
            <a:extLst>
              <a:ext uri="{FF2B5EF4-FFF2-40B4-BE49-F238E27FC236}">
                <a16:creationId xmlns:a16="http://schemas.microsoft.com/office/drawing/2014/main" id="{B892D265-B5C0-3748-A936-A1D782ECCEF5}"/>
              </a:ext>
            </a:extLst>
          </p:cNvPr>
          <p:cNvSpPr>
            <a:spLocks noGrp="1"/>
          </p:cNvSpPr>
          <p:nvPr>
            <p:ph type="ftr" sz="quarter" idx="3"/>
          </p:nvPr>
        </p:nvSpPr>
        <p:spPr/>
        <p:txBody>
          <a:bodyPr/>
          <a:lstStyle/>
          <a:p>
            <a:pPr>
              <a:defRPr/>
            </a:pPr>
            <a:r>
              <a:rPr lang="en-US" dirty="0"/>
              <a:t>Data Economy, WS 2019/2020</a:t>
            </a:r>
          </a:p>
        </p:txBody>
      </p:sp>
      <p:pic>
        <p:nvPicPr>
          <p:cNvPr id="6" name="Bildplatzhalter 7" descr="Ein Bild, das gelb, schwarz, Fahrrad, sitzend enthält.&#10;&#10;Automatisch generierte Beschreibung">
            <a:extLst>
              <a:ext uri="{FF2B5EF4-FFF2-40B4-BE49-F238E27FC236}">
                <a16:creationId xmlns:a16="http://schemas.microsoft.com/office/drawing/2014/main" id="{B191A15F-8EE0-1648-8DD6-961BDF326B6F}"/>
              </a:ext>
            </a:extLst>
          </p:cNvPr>
          <p:cNvPicPr>
            <a:picLocks noChangeAspect="1"/>
          </p:cNvPicPr>
          <p:nvPr/>
        </p:nvPicPr>
        <p:blipFill>
          <a:blip r:embed="rId2" cstate="print">
            <a:extLst>
              <a:ext uri="{28A0092B-C50C-407E-A947-70E740481C1C}">
                <a14:useLocalDpi xmlns:a14="http://schemas.microsoft.com/office/drawing/2010/main" val="0"/>
              </a:ext>
            </a:extLst>
          </a:blip>
          <a:srcRect t="13662" b="13662"/>
          <a:stretch>
            <a:fillRect/>
          </a:stretch>
        </p:blipFill>
        <p:spPr>
          <a:xfrm>
            <a:off x="4384332" y="0"/>
            <a:ext cx="6309068" cy="6876975"/>
          </a:xfrm>
          <a:custGeom>
            <a:avLst/>
            <a:gdLst>
              <a:gd name="connsiteX0" fmla="*/ 0 w 7911741"/>
              <a:gd name="connsiteY0" fmla="*/ 0 h 6858000"/>
              <a:gd name="connsiteX1" fmla="*/ 7911741 w 7911741"/>
              <a:gd name="connsiteY1" fmla="*/ 0 h 6858000"/>
              <a:gd name="connsiteX2" fmla="*/ 7911741 w 7911741"/>
              <a:gd name="connsiteY2" fmla="*/ 6858000 h 6858000"/>
              <a:gd name="connsiteX3" fmla="*/ 0 w 7911741"/>
              <a:gd name="connsiteY3" fmla="*/ 6858000 h 6858000"/>
              <a:gd name="connsiteX4" fmla="*/ 0 w 7911741"/>
              <a:gd name="connsiteY4" fmla="*/ 0 h 6858000"/>
              <a:gd name="connsiteX0" fmla="*/ 3426373 w 7911741"/>
              <a:gd name="connsiteY0" fmla="*/ 0 h 6858000"/>
              <a:gd name="connsiteX1" fmla="*/ 7911741 w 7911741"/>
              <a:gd name="connsiteY1" fmla="*/ 0 h 6858000"/>
              <a:gd name="connsiteX2" fmla="*/ 7911741 w 7911741"/>
              <a:gd name="connsiteY2" fmla="*/ 6858000 h 6858000"/>
              <a:gd name="connsiteX3" fmla="*/ 0 w 7911741"/>
              <a:gd name="connsiteY3" fmla="*/ 6858000 h 6858000"/>
              <a:gd name="connsiteX4" fmla="*/ 3426373 w 7911741"/>
              <a:gd name="connsiteY4" fmla="*/ 0 h 6858000"/>
              <a:gd name="connsiteX0" fmla="*/ 3404942 w 7911741"/>
              <a:gd name="connsiteY0" fmla="*/ 0 h 6860382"/>
              <a:gd name="connsiteX1" fmla="*/ 7911741 w 7911741"/>
              <a:gd name="connsiteY1" fmla="*/ 2382 h 6860382"/>
              <a:gd name="connsiteX2" fmla="*/ 7911741 w 7911741"/>
              <a:gd name="connsiteY2" fmla="*/ 6860382 h 6860382"/>
              <a:gd name="connsiteX3" fmla="*/ 0 w 7911741"/>
              <a:gd name="connsiteY3" fmla="*/ 6860382 h 6860382"/>
              <a:gd name="connsiteX4" fmla="*/ 3404942 w 7911741"/>
              <a:gd name="connsiteY4" fmla="*/ 0 h 6860382"/>
              <a:gd name="connsiteX0" fmla="*/ 3404942 w 7911741"/>
              <a:gd name="connsiteY0" fmla="*/ 2380 h 6858000"/>
              <a:gd name="connsiteX1" fmla="*/ 7911741 w 7911741"/>
              <a:gd name="connsiteY1" fmla="*/ 0 h 6858000"/>
              <a:gd name="connsiteX2" fmla="*/ 7911741 w 7911741"/>
              <a:gd name="connsiteY2" fmla="*/ 6858000 h 6858000"/>
              <a:gd name="connsiteX3" fmla="*/ 0 w 7911741"/>
              <a:gd name="connsiteY3" fmla="*/ 6858000 h 6858000"/>
              <a:gd name="connsiteX4" fmla="*/ 3404942 w 7911741"/>
              <a:gd name="connsiteY4" fmla="*/ 238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1741" h="6858000">
                <a:moveTo>
                  <a:pt x="3404942" y="2380"/>
                </a:moveTo>
                <a:lnTo>
                  <a:pt x="7911741" y="0"/>
                </a:lnTo>
                <a:lnTo>
                  <a:pt x="7911741" y="6858000"/>
                </a:lnTo>
                <a:lnTo>
                  <a:pt x="0" y="6858000"/>
                </a:lnTo>
                <a:lnTo>
                  <a:pt x="3404942" y="2380"/>
                </a:lnTo>
                <a:close/>
              </a:path>
            </a:pathLst>
          </a:custGeom>
        </p:spPr>
      </p:pic>
    </p:spTree>
    <p:extLst>
      <p:ext uri="{BB962C8B-B14F-4D97-AF65-F5344CB8AC3E}">
        <p14:creationId xmlns:p14="http://schemas.microsoft.com/office/powerpoint/2010/main" val="261494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Framework</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4</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pic>
        <p:nvPicPr>
          <p:cNvPr id="12" name="Grafik 11">
            <a:extLst>
              <a:ext uri="{FF2B5EF4-FFF2-40B4-BE49-F238E27FC236}">
                <a16:creationId xmlns:a16="http://schemas.microsoft.com/office/drawing/2014/main" id="{461110E1-6140-7B4F-9D59-7FFD807BF070}"/>
              </a:ext>
            </a:extLst>
          </p:cNvPr>
          <p:cNvPicPr>
            <a:picLocks noChangeAspect="1"/>
          </p:cNvPicPr>
          <p:nvPr/>
        </p:nvPicPr>
        <p:blipFill>
          <a:blip r:embed="rId3"/>
          <a:stretch>
            <a:fillRect/>
          </a:stretch>
        </p:blipFill>
        <p:spPr>
          <a:xfrm>
            <a:off x="1009933" y="2633393"/>
            <a:ext cx="432000" cy="432000"/>
          </a:xfrm>
          <a:prstGeom prst="rect">
            <a:avLst/>
          </a:prstGeom>
        </p:spPr>
      </p:pic>
      <p:pic>
        <p:nvPicPr>
          <p:cNvPr id="13" name="Grafik 12">
            <a:extLst>
              <a:ext uri="{FF2B5EF4-FFF2-40B4-BE49-F238E27FC236}">
                <a16:creationId xmlns:a16="http://schemas.microsoft.com/office/drawing/2014/main" id="{D9E53DAA-4A19-5541-AEC6-30CD7E7B4581}"/>
              </a:ext>
            </a:extLst>
          </p:cNvPr>
          <p:cNvPicPr>
            <a:picLocks noChangeAspect="1"/>
          </p:cNvPicPr>
          <p:nvPr/>
        </p:nvPicPr>
        <p:blipFill>
          <a:blip r:embed="rId4"/>
          <a:stretch>
            <a:fillRect/>
          </a:stretch>
        </p:blipFill>
        <p:spPr>
          <a:xfrm>
            <a:off x="1009933" y="3428183"/>
            <a:ext cx="432000" cy="432000"/>
          </a:xfrm>
          <a:prstGeom prst="rect">
            <a:avLst/>
          </a:prstGeom>
        </p:spPr>
      </p:pic>
      <p:sp>
        <p:nvSpPr>
          <p:cNvPr id="16" name="Textfeld 15">
            <a:extLst>
              <a:ext uri="{FF2B5EF4-FFF2-40B4-BE49-F238E27FC236}">
                <a16:creationId xmlns:a16="http://schemas.microsoft.com/office/drawing/2014/main" id="{ED1F8D51-47A7-7540-9C7F-310D6BACB408}"/>
              </a:ext>
            </a:extLst>
          </p:cNvPr>
          <p:cNvSpPr txBox="1"/>
          <p:nvPr/>
        </p:nvSpPr>
        <p:spPr>
          <a:xfrm>
            <a:off x="1515796" y="2667016"/>
            <a:ext cx="873841"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Goal</a:t>
            </a:r>
          </a:p>
        </p:txBody>
      </p:sp>
      <p:sp>
        <p:nvSpPr>
          <p:cNvPr id="17" name="Textfeld 16">
            <a:extLst>
              <a:ext uri="{FF2B5EF4-FFF2-40B4-BE49-F238E27FC236}">
                <a16:creationId xmlns:a16="http://schemas.microsoft.com/office/drawing/2014/main" id="{0B7818CC-106A-B544-9331-CA53D97AC2F5}"/>
              </a:ext>
            </a:extLst>
          </p:cNvPr>
          <p:cNvSpPr txBox="1"/>
          <p:nvPr/>
        </p:nvSpPr>
        <p:spPr>
          <a:xfrm>
            <a:off x="1515796" y="3459517"/>
            <a:ext cx="1886688"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Business </a:t>
            </a:r>
            <a:r>
              <a:rPr lang="de-DE" dirty="0" err="1">
                <a:latin typeface="Arial" panose="020B0604020202020204" pitchFamily="34" charset="0"/>
                <a:cs typeface="Arial" panose="020B0604020202020204" pitchFamily="34" charset="0"/>
              </a:rPr>
              <a:t>model</a:t>
            </a:r>
            <a:endParaRPr lang="de-DE" dirty="0">
              <a:latin typeface="Arial" panose="020B0604020202020204" pitchFamily="34" charset="0"/>
              <a:cs typeface="Arial" panose="020B0604020202020204" pitchFamily="34" charset="0"/>
            </a:endParaRPr>
          </a:p>
        </p:txBody>
      </p:sp>
      <p:sp>
        <p:nvSpPr>
          <p:cNvPr id="18" name="Textfeld 17">
            <a:extLst>
              <a:ext uri="{FF2B5EF4-FFF2-40B4-BE49-F238E27FC236}">
                <a16:creationId xmlns:a16="http://schemas.microsoft.com/office/drawing/2014/main" id="{8FAF18EF-66D0-8B43-87B5-37ED153A871E}"/>
              </a:ext>
            </a:extLst>
          </p:cNvPr>
          <p:cNvSpPr txBox="1"/>
          <p:nvPr/>
        </p:nvSpPr>
        <p:spPr>
          <a:xfrm>
            <a:off x="1515796" y="4254307"/>
            <a:ext cx="1798266" cy="369332"/>
          </a:xfrm>
          <a:prstGeom prst="rect">
            <a:avLst/>
          </a:prstGeom>
          <a:noFill/>
        </p:spPr>
        <p:txBody>
          <a:bodyPr wrap="square" rtlCol="0">
            <a:spAutoFit/>
          </a:bodyPr>
          <a:lstStyle/>
          <a:p>
            <a:r>
              <a:rPr lang="de-DE" dirty="0" err="1">
                <a:latin typeface="Arial" panose="020B0604020202020204" pitchFamily="34" charset="0"/>
                <a:cs typeface="Arial" panose="020B0604020202020204" pitchFamily="34" charset="0"/>
              </a:rPr>
              <a:t>Maturity</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stage</a:t>
            </a:r>
            <a:endParaRPr lang="de-DE" dirty="0">
              <a:latin typeface="Arial" panose="020B0604020202020204" pitchFamily="34" charset="0"/>
              <a:cs typeface="Arial" panose="020B0604020202020204" pitchFamily="34" charset="0"/>
            </a:endParaRPr>
          </a:p>
        </p:txBody>
      </p:sp>
      <p:sp>
        <p:nvSpPr>
          <p:cNvPr id="19" name="Textfeld 18">
            <a:extLst>
              <a:ext uri="{FF2B5EF4-FFF2-40B4-BE49-F238E27FC236}">
                <a16:creationId xmlns:a16="http://schemas.microsoft.com/office/drawing/2014/main" id="{615EBB79-86A6-7848-8E0C-A7314DDBD60B}"/>
              </a:ext>
            </a:extLst>
          </p:cNvPr>
          <p:cNvSpPr txBox="1"/>
          <p:nvPr/>
        </p:nvSpPr>
        <p:spPr>
          <a:xfrm>
            <a:off x="1515796" y="4910597"/>
            <a:ext cx="1591391" cy="646331"/>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Location </a:t>
            </a:r>
            <a:r>
              <a:rPr lang="de-DE" dirty="0" err="1">
                <a:latin typeface="Arial" panose="020B0604020202020204" pitchFamily="34" charset="0"/>
                <a:cs typeface="Arial" panose="020B0604020202020204" pitchFamily="34" charset="0"/>
              </a:rPr>
              <a:t>of</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employment</a:t>
            </a:r>
            <a:endParaRPr lang="de-DE" dirty="0">
              <a:latin typeface="Arial" panose="020B0604020202020204" pitchFamily="34" charset="0"/>
              <a:cs typeface="Arial" panose="020B0604020202020204" pitchFamily="34" charset="0"/>
            </a:endParaRPr>
          </a:p>
        </p:txBody>
      </p:sp>
      <p:sp>
        <p:nvSpPr>
          <p:cNvPr id="20" name="Abgerundetes Rechteck 19">
            <a:extLst>
              <a:ext uri="{FF2B5EF4-FFF2-40B4-BE49-F238E27FC236}">
                <a16:creationId xmlns:a16="http://schemas.microsoft.com/office/drawing/2014/main" id="{430770F9-8715-F74E-BE84-38396DC34EB5}"/>
              </a:ext>
            </a:extLst>
          </p:cNvPr>
          <p:cNvSpPr/>
          <p:nvPr/>
        </p:nvSpPr>
        <p:spPr>
          <a:xfrm>
            <a:off x="594172" y="2268463"/>
            <a:ext cx="2902955"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feld 20">
            <a:extLst>
              <a:ext uri="{FF2B5EF4-FFF2-40B4-BE49-F238E27FC236}">
                <a16:creationId xmlns:a16="http://schemas.microsoft.com/office/drawing/2014/main" id="{3F823560-D3AD-4245-8554-080250DB4551}"/>
              </a:ext>
            </a:extLst>
          </p:cNvPr>
          <p:cNvSpPr txBox="1"/>
          <p:nvPr/>
        </p:nvSpPr>
        <p:spPr>
          <a:xfrm>
            <a:off x="841015" y="6147356"/>
            <a:ext cx="2381947" cy="369332"/>
          </a:xfrm>
          <a:prstGeom prst="rect">
            <a:avLst/>
          </a:prstGeom>
          <a:noFill/>
        </p:spPr>
        <p:txBody>
          <a:bodyPr wrap="square" rtlCol="0">
            <a:spAutoFit/>
          </a:bodyPr>
          <a:lstStyle/>
          <a:p>
            <a:pPr algn="ctr"/>
            <a:r>
              <a:rPr lang="de-DE" dirty="0">
                <a:latin typeface="Arial" panose="020B0604020202020204" pitchFamily="34" charset="0"/>
                <a:cs typeface="Arial" panose="020B0604020202020204" pitchFamily="34" charset="0"/>
              </a:rPr>
              <a:t>Business &amp; </a:t>
            </a:r>
            <a:r>
              <a:rPr lang="de-DE" dirty="0" err="1">
                <a:latin typeface="Arial" panose="020B0604020202020204" pitchFamily="34" charset="0"/>
                <a:cs typeface="Arial" panose="020B0604020202020204" pitchFamily="34" charset="0"/>
              </a:rPr>
              <a:t>Industry</a:t>
            </a:r>
            <a:endParaRPr lang="de-DE" dirty="0">
              <a:latin typeface="Arial" panose="020B0604020202020204" pitchFamily="34" charset="0"/>
              <a:cs typeface="Arial" panose="020B0604020202020204" pitchFamily="34" charset="0"/>
            </a:endParaRPr>
          </a:p>
        </p:txBody>
      </p:sp>
      <p:pic>
        <p:nvPicPr>
          <p:cNvPr id="25" name="Grafik 24">
            <a:extLst>
              <a:ext uri="{FF2B5EF4-FFF2-40B4-BE49-F238E27FC236}">
                <a16:creationId xmlns:a16="http://schemas.microsoft.com/office/drawing/2014/main" id="{18C245BB-B5CF-1840-B7A6-74A3F2ADB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039" y="5017763"/>
            <a:ext cx="432000" cy="432000"/>
          </a:xfrm>
          <a:prstGeom prst="rect">
            <a:avLst/>
          </a:prstGeom>
        </p:spPr>
      </p:pic>
      <p:pic>
        <p:nvPicPr>
          <p:cNvPr id="27" name="Grafik 26">
            <a:extLst>
              <a:ext uri="{FF2B5EF4-FFF2-40B4-BE49-F238E27FC236}">
                <a16:creationId xmlns:a16="http://schemas.microsoft.com/office/drawing/2014/main" id="{18EA2B0A-B129-914E-934E-CF75A9289D0D}"/>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004039" y="4222973"/>
            <a:ext cx="432000" cy="432000"/>
          </a:xfrm>
          <a:prstGeom prst="rect">
            <a:avLst/>
          </a:prstGeom>
        </p:spPr>
      </p:pic>
      <p:pic>
        <p:nvPicPr>
          <p:cNvPr id="28" name="Grafik 27">
            <a:extLst>
              <a:ext uri="{FF2B5EF4-FFF2-40B4-BE49-F238E27FC236}">
                <a16:creationId xmlns:a16="http://schemas.microsoft.com/office/drawing/2014/main" id="{E42E2DE7-4574-DC4E-8BB6-816B33C9B0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21250" y="2633393"/>
            <a:ext cx="432000" cy="432000"/>
          </a:xfrm>
          <a:prstGeom prst="rect">
            <a:avLst/>
          </a:prstGeom>
        </p:spPr>
      </p:pic>
      <p:pic>
        <p:nvPicPr>
          <p:cNvPr id="29" name="Grafik 28">
            <a:extLst>
              <a:ext uri="{FF2B5EF4-FFF2-40B4-BE49-F238E27FC236}">
                <a16:creationId xmlns:a16="http://schemas.microsoft.com/office/drawing/2014/main" id="{ABBB32ED-16A0-1045-9FB9-F5B667F2E5F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321250" y="3428183"/>
            <a:ext cx="432000" cy="432000"/>
          </a:xfrm>
          <a:prstGeom prst="rect">
            <a:avLst/>
          </a:prstGeom>
        </p:spPr>
      </p:pic>
      <p:sp>
        <p:nvSpPr>
          <p:cNvPr id="30" name="Textfeld 29">
            <a:extLst>
              <a:ext uri="{FF2B5EF4-FFF2-40B4-BE49-F238E27FC236}">
                <a16:creationId xmlns:a16="http://schemas.microsoft.com/office/drawing/2014/main" id="{1145F77E-D9F1-C24C-BE76-3A82C997FC13}"/>
              </a:ext>
            </a:extLst>
          </p:cNvPr>
          <p:cNvSpPr txBox="1"/>
          <p:nvPr/>
        </p:nvSpPr>
        <p:spPr>
          <a:xfrm>
            <a:off x="4827113" y="2534127"/>
            <a:ext cx="1798266" cy="646331"/>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Design &amp; Features</a:t>
            </a:r>
          </a:p>
        </p:txBody>
      </p:sp>
      <p:sp>
        <p:nvSpPr>
          <p:cNvPr id="31" name="Textfeld 30">
            <a:extLst>
              <a:ext uri="{FF2B5EF4-FFF2-40B4-BE49-F238E27FC236}">
                <a16:creationId xmlns:a16="http://schemas.microsoft.com/office/drawing/2014/main" id="{9D704322-912B-CA47-B2BA-5DEA5B8D9B19}"/>
              </a:ext>
            </a:extLst>
          </p:cNvPr>
          <p:cNvSpPr txBox="1"/>
          <p:nvPr/>
        </p:nvSpPr>
        <p:spPr>
          <a:xfrm>
            <a:off x="4827113" y="3459517"/>
            <a:ext cx="1886688"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Input</a:t>
            </a:r>
          </a:p>
        </p:txBody>
      </p:sp>
      <p:sp>
        <p:nvSpPr>
          <p:cNvPr id="32" name="Textfeld 31">
            <a:extLst>
              <a:ext uri="{FF2B5EF4-FFF2-40B4-BE49-F238E27FC236}">
                <a16:creationId xmlns:a16="http://schemas.microsoft.com/office/drawing/2014/main" id="{ED09CE3D-3574-3448-B390-04EE4C7A5148}"/>
              </a:ext>
            </a:extLst>
          </p:cNvPr>
          <p:cNvSpPr txBox="1"/>
          <p:nvPr/>
        </p:nvSpPr>
        <p:spPr>
          <a:xfrm>
            <a:off x="4827113" y="4116814"/>
            <a:ext cx="1798266" cy="646331"/>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Output &amp; User Interface</a:t>
            </a:r>
          </a:p>
        </p:txBody>
      </p:sp>
      <p:sp>
        <p:nvSpPr>
          <p:cNvPr id="33" name="Textfeld 32">
            <a:extLst>
              <a:ext uri="{FF2B5EF4-FFF2-40B4-BE49-F238E27FC236}">
                <a16:creationId xmlns:a16="http://schemas.microsoft.com/office/drawing/2014/main" id="{D3E51EB5-87D5-9645-AF35-7C9E261027A4}"/>
              </a:ext>
            </a:extLst>
          </p:cNvPr>
          <p:cNvSpPr txBox="1"/>
          <p:nvPr/>
        </p:nvSpPr>
        <p:spPr>
          <a:xfrm>
            <a:off x="4827113" y="4910597"/>
            <a:ext cx="1591391" cy="646331"/>
          </a:xfrm>
          <a:prstGeom prst="rect">
            <a:avLst/>
          </a:prstGeom>
          <a:noFill/>
        </p:spPr>
        <p:txBody>
          <a:bodyPr wrap="square" rtlCol="0">
            <a:spAutoFit/>
          </a:bodyPr>
          <a:lstStyle/>
          <a:p>
            <a:r>
              <a:rPr lang="de-DE" dirty="0" err="1">
                <a:latin typeface="Arial" panose="020B0604020202020204" pitchFamily="34" charset="0"/>
                <a:cs typeface="Arial" panose="020B0604020202020204" pitchFamily="34" charset="0"/>
              </a:rPr>
              <a:t>Effectiveness</a:t>
            </a:r>
            <a:r>
              <a:rPr lang="de-DE" dirty="0">
                <a:latin typeface="Arial" panose="020B0604020202020204" pitchFamily="34" charset="0"/>
                <a:cs typeface="Arial" panose="020B0604020202020204" pitchFamily="34" charset="0"/>
              </a:rPr>
              <a:t> &amp; Efficiency</a:t>
            </a:r>
          </a:p>
        </p:txBody>
      </p:sp>
      <p:sp>
        <p:nvSpPr>
          <p:cNvPr id="34" name="Abgerundetes Rechteck 33">
            <a:extLst>
              <a:ext uri="{FF2B5EF4-FFF2-40B4-BE49-F238E27FC236}">
                <a16:creationId xmlns:a16="http://schemas.microsoft.com/office/drawing/2014/main" id="{42165559-417D-F04A-B602-0E60876F69F2}"/>
              </a:ext>
            </a:extLst>
          </p:cNvPr>
          <p:cNvSpPr/>
          <p:nvPr/>
        </p:nvSpPr>
        <p:spPr>
          <a:xfrm>
            <a:off x="3905489" y="2268463"/>
            <a:ext cx="2902955"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5" name="Grafik 34">
            <a:extLst>
              <a:ext uri="{FF2B5EF4-FFF2-40B4-BE49-F238E27FC236}">
                <a16:creationId xmlns:a16="http://schemas.microsoft.com/office/drawing/2014/main" id="{AF1DB4F4-9352-1E41-88AC-D2995938BAF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5356" y="5017763"/>
            <a:ext cx="432000" cy="432000"/>
          </a:xfrm>
          <a:prstGeom prst="rect">
            <a:avLst/>
          </a:prstGeom>
        </p:spPr>
      </p:pic>
      <p:pic>
        <p:nvPicPr>
          <p:cNvPr id="36" name="Grafik 35">
            <a:extLst>
              <a:ext uri="{FF2B5EF4-FFF2-40B4-BE49-F238E27FC236}">
                <a16:creationId xmlns:a16="http://schemas.microsoft.com/office/drawing/2014/main" id="{93916168-CF9C-2944-8767-C24083C86D0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15356" y="4222973"/>
            <a:ext cx="432000" cy="432000"/>
          </a:xfrm>
          <a:prstGeom prst="rect">
            <a:avLst/>
          </a:prstGeom>
        </p:spPr>
      </p:pic>
      <p:pic>
        <p:nvPicPr>
          <p:cNvPr id="39" name="Grafik 38">
            <a:extLst>
              <a:ext uri="{FF2B5EF4-FFF2-40B4-BE49-F238E27FC236}">
                <a16:creationId xmlns:a16="http://schemas.microsoft.com/office/drawing/2014/main" id="{0CD9AF79-4F9D-A04B-B313-5E99154BE77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39966" y="3276623"/>
            <a:ext cx="432000" cy="432000"/>
          </a:xfrm>
          <a:prstGeom prst="rect">
            <a:avLst/>
          </a:prstGeom>
        </p:spPr>
      </p:pic>
      <p:sp>
        <p:nvSpPr>
          <p:cNvPr id="41" name="Textfeld 40">
            <a:extLst>
              <a:ext uri="{FF2B5EF4-FFF2-40B4-BE49-F238E27FC236}">
                <a16:creationId xmlns:a16="http://schemas.microsoft.com/office/drawing/2014/main" id="{61E6CFBC-1441-A94A-BF3E-E134A64C2E41}"/>
              </a:ext>
            </a:extLst>
          </p:cNvPr>
          <p:cNvSpPr txBox="1"/>
          <p:nvPr/>
        </p:nvSpPr>
        <p:spPr>
          <a:xfrm>
            <a:off x="8145829" y="3169457"/>
            <a:ext cx="1886688" cy="646331"/>
          </a:xfrm>
          <a:prstGeom prst="rect">
            <a:avLst/>
          </a:prstGeom>
          <a:noFill/>
        </p:spPr>
        <p:txBody>
          <a:bodyPr wrap="square" rtlCol="0">
            <a:spAutoFit/>
          </a:bodyPr>
          <a:lstStyle/>
          <a:p>
            <a:r>
              <a:rPr lang="de-DE" dirty="0" err="1">
                <a:latin typeface="Arial" panose="020B0604020202020204" pitchFamily="34" charset="0"/>
                <a:cs typeface="Arial" panose="020B0604020202020204" pitchFamily="34" charset="0"/>
              </a:rPr>
              <a:t>Remarks</a:t>
            </a:r>
            <a:r>
              <a:rPr lang="de-DE" dirty="0">
                <a:latin typeface="Arial" panose="020B0604020202020204" pitchFamily="34" charset="0"/>
                <a:cs typeface="Arial" panose="020B0604020202020204" pitchFamily="34" charset="0"/>
              </a:rPr>
              <a:t> &amp; Evaluation</a:t>
            </a:r>
          </a:p>
        </p:txBody>
      </p:sp>
      <p:sp>
        <p:nvSpPr>
          <p:cNvPr id="42" name="Textfeld 41">
            <a:extLst>
              <a:ext uri="{FF2B5EF4-FFF2-40B4-BE49-F238E27FC236}">
                <a16:creationId xmlns:a16="http://schemas.microsoft.com/office/drawing/2014/main" id="{4F0E424B-60DA-7F48-9E54-A51466D51C75}"/>
              </a:ext>
            </a:extLst>
          </p:cNvPr>
          <p:cNvSpPr txBox="1"/>
          <p:nvPr/>
        </p:nvSpPr>
        <p:spPr>
          <a:xfrm>
            <a:off x="8145829" y="4388029"/>
            <a:ext cx="1798266" cy="369332"/>
          </a:xfrm>
          <a:prstGeom prst="rect">
            <a:avLst/>
          </a:prstGeom>
          <a:noFill/>
        </p:spPr>
        <p:txBody>
          <a:bodyPr wrap="square" rtlCol="0">
            <a:spAutoFit/>
          </a:bodyPr>
          <a:lstStyle/>
          <a:p>
            <a:r>
              <a:rPr lang="de-DE" dirty="0">
                <a:latin typeface="Arial" panose="020B0604020202020204" pitchFamily="34" charset="0"/>
                <a:cs typeface="Arial" panose="020B0604020202020204" pitchFamily="34" charset="0"/>
              </a:rPr>
              <a:t>Future Outlook</a:t>
            </a:r>
          </a:p>
        </p:txBody>
      </p:sp>
      <p:sp>
        <p:nvSpPr>
          <p:cNvPr id="44" name="Abgerundetes Rechteck 43">
            <a:extLst>
              <a:ext uri="{FF2B5EF4-FFF2-40B4-BE49-F238E27FC236}">
                <a16:creationId xmlns:a16="http://schemas.microsoft.com/office/drawing/2014/main" id="{536628AC-A453-E043-9EB1-8DC62DCFC517}"/>
              </a:ext>
            </a:extLst>
          </p:cNvPr>
          <p:cNvSpPr/>
          <p:nvPr/>
        </p:nvSpPr>
        <p:spPr>
          <a:xfrm>
            <a:off x="7224205" y="2268463"/>
            <a:ext cx="2902955"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a:extLst>
              <a:ext uri="{FF2B5EF4-FFF2-40B4-BE49-F238E27FC236}">
                <a16:creationId xmlns:a16="http://schemas.microsoft.com/office/drawing/2014/main" id="{46DC70CB-0D2F-7743-93A6-DE04DBBDF20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639966" y="4359175"/>
            <a:ext cx="432000" cy="432000"/>
          </a:xfrm>
          <a:prstGeom prst="rect">
            <a:avLst/>
          </a:prstGeom>
        </p:spPr>
      </p:pic>
      <p:sp>
        <p:nvSpPr>
          <p:cNvPr id="47" name="Textfeld 46">
            <a:extLst>
              <a:ext uri="{FF2B5EF4-FFF2-40B4-BE49-F238E27FC236}">
                <a16:creationId xmlns:a16="http://schemas.microsoft.com/office/drawing/2014/main" id="{796BF26A-8467-D447-9EFA-840FC9B74D40}"/>
              </a:ext>
            </a:extLst>
          </p:cNvPr>
          <p:cNvSpPr txBox="1"/>
          <p:nvPr/>
        </p:nvSpPr>
        <p:spPr>
          <a:xfrm>
            <a:off x="4155726" y="6151841"/>
            <a:ext cx="2381947" cy="369332"/>
          </a:xfrm>
          <a:prstGeom prst="rect">
            <a:avLst/>
          </a:prstGeom>
          <a:noFill/>
        </p:spPr>
        <p:txBody>
          <a:bodyPr wrap="square" rtlCol="0">
            <a:spAutoFit/>
          </a:bodyPr>
          <a:lstStyle/>
          <a:p>
            <a:pPr algn="ctr"/>
            <a:r>
              <a:rPr lang="de-DE" dirty="0">
                <a:latin typeface="Arial" panose="020B0604020202020204" pitchFamily="34" charset="0"/>
                <a:cs typeface="Arial" panose="020B0604020202020204" pitchFamily="34" charset="0"/>
              </a:rPr>
              <a:t>Data &amp; </a:t>
            </a:r>
            <a:r>
              <a:rPr lang="de-DE" dirty="0" err="1">
                <a:latin typeface="Arial" panose="020B0604020202020204" pitchFamily="34" charset="0"/>
                <a:cs typeface="Arial" panose="020B0604020202020204" pitchFamily="34" charset="0"/>
              </a:rPr>
              <a:t>Algorithm</a:t>
            </a:r>
            <a:endParaRPr lang="de-DE" dirty="0">
              <a:latin typeface="Arial" panose="020B0604020202020204" pitchFamily="34" charset="0"/>
              <a:cs typeface="Arial" panose="020B0604020202020204" pitchFamily="34" charset="0"/>
            </a:endParaRPr>
          </a:p>
        </p:txBody>
      </p:sp>
      <p:sp>
        <p:nvSpPr>
          <p:cNvPr id="48" name="Textfeld 47">
            <a:extLst>
              <a:ext uri="{FF2B5EF4-FFF2-40B4-BE49-F238E27FC236}">
                <a16:creationId xmlns:a16="http://schemas.microsoft.com/office/drawing/2014/main" id="{914BCBC2-BC1B-0D4A-9E9B-E6016CEFFD7F}"/>
              </a:ext>
            </a:extLst>
          </p:cNvPr>
          <p:cNvSpPr txBox="1"/>
          <p:nvPr/>
        </p:nvSpPr>
        <p:spPr>
          <a:xfrm>
            <a:off x="7484708" y="6146103"/>
            <a:ext cx="2381947" cy="369332"/>
          </a:xfrm>
          <a:prstGeom prst="rect">
            <a:avLst/>
          </a:prstGeom>
          <a:noFill/>
        </p:spPr>
        <p:txBody>
          <a:bodyPr wrap="square" rtlCol="0">
            <a:spAutoFit/>
          </a:bodyPr>
          <a:lstStyle/>
          <a:p>
            <a:pPr algn="ctr"/>
            <a:r>
              <a:rPr lang="de-DE" dirty="0">
                <a:latin typeface="Arial" panose="020B0604020202020204" pitchFamily="34" charset="0"/>
                <a:cs typeface="Arial" panose="020B0604020202020204" pitchFamily="34" charset="0"/>
              </a:rPr>
              <a:t>Evaluation &amp; Outlook</a:t>
            </a:r>
          </a:p>
        </p:txBody>
      </p:sp>
    </p:spTree>
    <p:extLst>
      <p:ext uri="{BB962C8B-B14F-4D97-AF65-F5344CB8AC3E}">
        <p14:creationId xmlns:p14="http://schemas.microsoft.com/office/powerpoint/2010/main" val="184970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34" grpId="0" animBg="1"/>
      <p:bldP spid="44" grpId="0" animBg="1"/>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C8166-6E57-B34D-91C0-39035B5D5080}"/>
              </a:ext>
            </a:extLst>
          </p:cNvPr>
          <p:cNvSpPr>
            <a:spLocks noGrp="1"/>
          </p:cNvSpPr>
          <p:nvPr>
            <p:ph type="title"/>
          </p:nvPr>
        </p:nvSpPr>
        <p:spPr/>
        <p:txBody>
          <a:bodyPr/>
          <a:lstStyle/>
          <a:p>
            <a:r>
              <a:rPr lang="de-DE" dirty="0" err="1"/>
              <a:t>Risk</a:t>
            </a:r>
            <a:r>
              <a:rPr lang="de-DE" dirty="0"/>
              <a:t> Assessment</a:t>
            </a:r>
          </a:p>
        </p:txBody>
      </p:sp>
      <p:sp>
        <p:nvSpPr>
          <p:cNvPr id="3" name="Foliennummernplatzhalter 2">
            <a:extLst>
              <a:ext uri="{FF2B5EF4-FFF2-40B4-BE49-F238E27FC236}">
                <a16:creationId xmlns:a16="http://schemas.microsoft.com/office/drawing/2014/main" id="{113F3828-C2D8-7A48-BA55-3E0C616BC665}"/>
              </a:ext>
            </a:extLst>
          </p:cNvPr>
          <p:cNvSpPr>
            <a:spLocks noGrp="1"/>
          </p:cNvSpPr>
          <p:nvPr>
            <p:ph type="sldNum" sz="quarter" idx="10"/>
          </p:nvPr>
        </p:nvSpPr>
        <p:spPr/>
        <p:txBody>
          <a:bodyPr/>
          <a:lstStyle/>
          <a:p>
            <a:fld id="{FBFABFFE-90DD-440B-AC35-B7B4159FFB71}" type="slidenum">
              <a:rPr lang="de-DE" smtClean="0"/>
              <a:pPr/>
              <a:t>5</a:t>
            </a:fld>
            <a:endParaRPr lang="de-DE" dirty="0"/>
          </a:p>
        </p:txBody>
      </p:sp>
      <p:sp>
        <p:nvSpPr>
          <p:cNvPr id="4" name="Fußzeilenplatzhalter 3">
            <a:extLst>
              <a:ext uri="{FF2B5EF4-FFF2-40B4-BE49-F238E27FC236}">
                <a16:creationId xmlns:a16="http://schemas.microsoft.com/office/drawing/2014/main" id="{E8812602-F0DB-CE4E-A1D9-DAA8DBD7E629}"/>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727F4FEB-7BE3-E44D-8296-31FC12F04E41}"/>
              </a:ext>
            </a:extLst>
          </p:cNvPr>
          <p:cNvSpPr>
            <a:spLocks noGrp="1"/>
          </p:cNvSpPr>
          <p:nvPr>
            <p:ph type="dt" sz="half" idx="12"/>
          </p:nvPr>
        </p:nvSpPr>
        <p:spPr/>
        <p:txBody>
          <a:bodyPr/>
          <a:lstStyle/>
          <a:p>
            <a:fld id="{6D65D29C-5FAD-450E-9AF9-47122E739D9B}" type="datetime1">
              <a:rPr lang="de-DE" smtClean="0"/>
              <a:t>31.05.2020</a:t>
            </a:fld>
            <a:endParaRPr lang="de-DE" dirty="0"/>
          </a:p>
        </p:txBody>
      </p:sp>
      <p:sp>
        <p:nvSpPr>
          <p:cNvPr id="7" name="Textplatzhalter 6">
            <a:extLst>
              <a:ext uri="{FF2B5EF4-FFF2-40B4-BE49-F238E27FC236}">
                <a16:creationId xmlns:a16="http://schemas.microsoft.com/office/drawing/2014/main" id="{756B441C-AB50-2B40-8F19-31F6854F9FFC}"/>
              </a:ext>
            </a:extLst>
          </p:cNvPr>
          <p:cNvSpPr>
            <a:spLocks noGrp="1"/>
          </p:cNvSpPr>
          <p:nvPr>
            <p:ph type="body" sz="quarter" idx="14"/>
          </p:nvPr>
        </p:nvSpPr>
        <p:spPr>
          <a:xfrm>
            <a:off x="6786563" y="3409631"/>
            <a:ext cx="3312417" cy="1047583"/>
          </a:xfrm>
        </p:spPr>
        <p:txBody>
          <a:bodyPr/>
          <a:lstStyle/>
          <a:p>
            <a:pPr marL="0" indent="0">
              <a:buNone/>
            </a:pPr>
            <a:r>
              <a:rPr lang="de-DE" dirty="0"/>
              <a:t>COMPAS</a:t>
            </a:r>
          </a:p>
          <a:p>
            <a:pPr marL="0" indent="0">
              <a:buNone/>
            </a:pPr>
            <a:r>
              <a:rPr lang="de-DE" sz="1800" dirty="0" err="1"/>
              <a:t>Correctional</a:t>
            </a:r>
            <a:r>
              <a:rPr lang="de-DE" sz="1800" dirty="0"/>
              <a:t> </a:t>
            </a:r>
            <a:r>
              <a:rPr lang="de-DE" sz="1800" dirty="0" err="1"/>
              <a:t>Offender</a:t>
            </a:r>
            <a:r>
              <a:rPr lang="de-DE" sz="1800" dirty="0"/>
              <a:t> Management </a:t>
            </a:r>
            <a:r>
              <a:rPr lang="de-DE" sz="1800" dirty="0" err="1"/>
              <a:t>Profiling</a:t>
            </a:r>
            <a:r>
              <a:rPr lang="de-DE" sz="1800" dirty="0"/>
              <a:t> </a:t>
            </a:r>
            <a:r>
              <a:rPr lang="de-DE" sz="1800" dirty="0" err="1"/>
              <a:t>for</a:t>
            </a:r>
            <a:r>
              <a:rPr lang="de-DE" sz="1800" dirty="0"/>
              <a:t> Alternative </a:t>
            </a:r>
            <a:r>
              <a:rPr lang="de-DE" sz="1800" dirty="0" err="1"/>
              <a:t>Sanctions</a:t>
            </a:r>
            <a:endParaRPr lang="de-DE" sz="1800" dirty="0"/>
          </a:p>
        </p:txBody>
      </p:sp>
      <p:sp>
        <p:nvSpPr>
          <p:cNvPr id="8" name="Textplatzhalter 6">
            <a:extLst>
              <a:ext uri="{FF2B5EF4-FFF2-40B4-BE49-F238E27FC236}">
                <a16:creationId xmlns:a16="http://schemas.microsoft.com/office/drawing/2014/main" id="{A5E98DA2-B3D6-C449-8A23-928C1249A9A9}"/>
              </a:ext>
            </a:extLst>
          </p:cNvPr>
          <p:cNvSpPr txBox="1">
            <a:spLocks/>
          </p:cNvSpPr>
          <p:nvPr/>
        </p:nvSpPr>
        <p:spPr>
          <a:xfrm>
            <a:off x="929855" y="2040092"/>
            <a:ext cx="8833689" cy="928138"/>
          </a:xfrm>
          <a:prstGeom prst="rect">
            <a:avLst/>
          </a:prstGeom>
          <a:ln w="25400">
            <a:solidFill>
              <a:schemeClr val="accent1">
                <a:shade val="50000"/>
              </a:schemeClr>
            </a:solidFill>
          </a:ln>
        </p:spPr>
        <p:txBody>
          <a:bodyPr vert="horz" wrap="square" lIns="0" tIns="0" rIns="0" bIns="0" rtlCol="0" anchor="ctr"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lvl="0" indent="0" algn="ctr" fontAlgn="auto">
              <a:lnSpc>
                <a:spcPct val="90000"/>
              </a:lnSpc>
              <a:spcBef>
                <a:spcPts val="1000"/>
              </a:spcBef>
              <a:spcAft>
                <a:spcPts val="0"/>
              </a:spcAft>
              <a:buSzTx/>
              <a:buNone/>
            </a:pPr>
            <a:r>
              <a:rPr lang="de-DE" sz="2200" dirty="0">
                <a:solidFill>
                  <a:prstClr val="black"/>
                </a:solidFill>
                <a:latin typeface="Calibri" panose="020F0502020204030204"/>
              </a:rPr>
              <a:t>„</a:t>
            </a:r>
            <a:r>
              <a:rPr lang="de-DE" sz="2200" dirty="0" err="1">
                <a:solidFill>
                  <a:prstClr val="black"/>
                </a:solidFill>
                <a:latin typeface="Calibri" panose="020F0502020204030204"/>
              </a:rPr>
              <a:t>predict</a:t>
            </a:r>
            <a:r>
              <a:rPr lang="de-DE" sz="2200" dirty="0">
                <a:solidFill>
                  <a:prstClr val="black"/>
                </a:solidFill>
                <a:latin typeface="Calibri" panose="020F0502020204030204"/>
              </a:rPr>
              <a:t> </a:t>
            </a:r>
            <a:r>
              <a:rPr lang="de-DE" sz="2200" dirty="0" err="1">
                <a:solidFill>
                  <a:prstClr val="black"/>
                </a:solidFill>
                <a:latin typeface="Calibri" panose="020F0502020204030204"/>
              </a:rPr>
              <a:t>whether</a:t>
            </a:r>
            <a:r>
              <a:rPr lang="de-DE" sz="2200" dirty="0">
                <a:solidFill>
                  <a:prstClr val="black"/>
                </a:solidFill>
                <a:latin typeface="Calibri" panose="020F0502020204030204"/>
              </a:rPr>
              <a:t> individual </a:t>
            </a:r>
            <a:r>
              <a:rPr lang="de-DE" sz="2200" dirty="0" err="1">
                <a:solidFill>
                  <a:prstClr val="black"/>
                </a:solidFill>
                <a:latin typeface="Calibri" panose="020F0502020204030204"/>
              </a:rPr>
              <a:t>criminals</a:t>
            </a:r>
            <a:r>
              <a:rPr lang="de-DE" sz="2200" dirty="0">
                <a:solidFill>
                  <a:prstClr val="black"/>
                </a:solidFill>
                <a:latin typeface="Calibri" panose="020F0502020204030204"/>
              </a:rPr>
              <a:t> </a:t>
            </a:r>
            <a:r>
              <a:rPr lang="de-DE" sz="2200" dirty="0" err="1">
                <a:solidFill>
                  <a:prstClr val="black"/>
                </a:solidFill>
                <a:latin typeface="Calibri" panose="020F0502020204030204"/>
              </a:rPr>
              <a:t>are</a:t>
            </a:r>
            <a:r>
              <a:rPr lang="de-DE" sz="2200" dirty="0">
                <a:solidFill>
                  <a:prstClr val="black"/>
                </a:solidFill>
                <a:latin typeface="Calibri" panose="020F0502020204030204"/>
              </a:rPr>
              <a:t> </a:t>
            </a:r>
            <a:r>
              <a:rPr lang="de-DE" sz="2200" dirty="0" err="1">
                <a:solidFill>
                  <a:prstClr val="black"/>
                </a:solidFill>
                <a:latin typeface="Calibri" panose="020F0502020204030204"/>
              </a:rPr>
              <a:t>likely</a:t>
            </a:r>
            <a:r>
              <a:rPr lang="de-DE" sz="2200" dirty="0">
                <a:solidFill>
                  <a:prstClr val="black"/>
                </a:solidFill>
                <a:latin typeface="Calibri" panose="020F0502020204030204"/>
              </a:rPr>
              <a:t> </a:t>
            </a:r>
            <a:r>
              <a:rPr lang="de-DE" sz="2200" dirty="0" err="1">
                <a:solidFill>
                  <a:prstClr val="black"/>
                </a:solidFill>
                <a:latin typeface="Calibri" panose="020F0502020204030204"/>
              </a:rPr>
              <a:t>candidates</a:t>
            </a:r>
            <a:r>
              <a:rPr lang="de-DE" sz="2200" dirty="0">
                <a:solidFill>
                  <a:prstClr val="black"/>
                </a:solidFill>
                <a:latin typeface="Calibri" panose="020F0502020204030204"/>
              </a:rPr>
              <a:t> </a:t>
            </a:r>
            <a:r>
              <a:rPr lang="de-DE" sz="2200" dirty="0" err="1">
                <a:solidFill>
                  <a:prstClr val="black"/>
                </a:solidFill>
                <a:latin typeface="Calibri" panose="020F0502020204030204"/>
              </a:rPr>
              <a:t>for</a:t>
            </a:r>
            <a:r>
              <a:rPr lang="de-DE" sz="2200" dirty="0">
                <a:solidFill>
                  <a:prstClr val="black"/>
                </a:solidFill>
                <a:latin typeface="Calibri" panose="020F0502020204030204"/>
              </a:rPr>
              <a:t> </a:t>
            </a:r>
            <a:r>
              <a:rPr lang="de-DE" sz="2200" dirty="0" err="1">
                <a:solidFill>
                  <a:prstClr val="black"/>
                </a:solidFill>
                <a:latin typeface="Calibri" panose="020F0502020204030204"/>
              </a:rPr>
              <a:t>recidivism</a:t>
            </a:r>
            <a:r>
              <a:rPr lang="de-DE" sz="2200" dirty="0">
                <a:solidFill>
                  <a:prstClr val="black"/>
                </a:solidFill>
                <a:latin typeface="Calibri" panose="020F0502020204030204"/>
              </a:rPr>
              <a:t>“ </a:t>
            </a:r>
          </a:p>
          <a:p>
            <a:pPr marL="0" lvl="0" indent="0" algn="ctr" fontAlgn="auto">
              <a:lnSpc>
                <a:spcPct val="90000"/>
              </a:lnSpc>
              <a:spcBef>
                <a:spcPts val="1000"/>
              </a:spcBef>
              <a:spcAft>
                <a:spcPts val="0"/>
              </a:spcAft>
              <a:buSzTx/>
              <a:buNone/>
            </a:pPr>
            <a:r>
              <a:rPr lang="de-DE" sz="1800" dirty="0">
                <a:solidFill>
                  <a:prstClr val="black"/>
                </a:solidFill>
                <a:latin typeface="Calibri" panose="020F0502020204030204"/>
              </a:rPr>
              <a:t>(Kehl et al., 2017)</a:t>
            </a:r>
          </a:p>
        </p:txBody>
      </p:sp>
      <p:graphicFrame>
        <p:nvGraphicFramePr>
          <p:cNvPr id="9" name="Diagramm 8">
            <a:extLst>
              <a:ext uri="{FF2B5EF4-FFF2-40B4-BE49-F238E27FC236}">
                <a16:creationId xmlns:a16="http://schemas.microsoft.com/office/drawing/2014/main" id="{F06C1D1A-29B1-8142-A9EE-C7626C5F25E7}"/>
              </a:ext>
            </a:extLst>
          </p:cNvPr>
          <p:cNvGraphicFramePr/>
          <p:nvPr>
            <p:extLst>
              <p:ext uri="{D42A27DB-BD31-4B8C-83A1-F6EECF244321}">
                <p14:modId xmlns:p14="http://schemas.microsoft.com/office/powerpoint/2010/main" val="2043504369"/>
              </p:ext>
            </p:extLst>
          </p:nvPr>
        </p:nvGraphicFramePr>
        <p:xfrm>
          <a:off x="1000803" y="3204567"/>
          <a:ext cx="3697825" cy="3353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platzhalter 6">
            <a:extLst>
              <a:ext uri="{FF2B5EF4-FFF2-40B4-BE49-F238E27FC236}">
                <a16:creationId xmlns:a16="http://schemas.microsoft.com/office/drawing/2014/main" id="{6D3A0BD9-D759-E44B-B323-F4BA09780702}"/>
              </a:ext>
            </a:extLst>
          </p:cNvPr>
          <p:cNvSpPr txBox="1">
            <a:spLocks/>
          </p:cNvSpPr>
          <p:nvPr/>
        </p:nvSpPr>
        <p:spPr>
          <a:xfrm>
            <a:off x="6773988" y="5560868"/>
            <a:ext cx="3312417" cy="1047583"/>
          </a:xfrm>
          <a:prstGeom prst="rect">
            <a:avLst/>
          </a:prstGeom>
        </p:spPr>
        <p:txBody>
          <a:bodyPr vert="horz" wrap="square" lIns="0" tIns="0" rIns="0" bIns="0" rtlCol="0" anchor="t"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buFont typeface="Symbol" pitchFamily="18" charset="2"/>
              <a:buNone/>
            </a:pPr>
            <a:r>
              <a:rPr lang="de-DE" dirty="0"/>
              <a:t>PSA</a:t>
            </a:r>
          </a:p>
          <a:p>
            <a:pPr marL="0" indent="0">
              <a:buFont typeface="Symbol" pitchFamily="18" charset="2"/>
              <a:buNone/>
            </a:pPr>
            <a:r>
              <a:rPr lang="de-DE" sz="1800" dirty="0"/>
              <a:t>Public </a:t>
            </a:r>
            <a:r>
              <a:rPr lang="de-DE" sz="1800" dirty="0" err="1"/>
              <a:t>Safety</a:t>
            </a:r>
            <a:r>
              <a:rPr lang="de-DE" sz="1800" dirty="0"/>
              <a:t> Assessment</a:t>
            </a:r>
          </a:p>
        </p:txBody>
      </p:sp>
      <p:sp>
        <p:nvSpPr>
          <p:cNvPr id="12" name="Textplatzhalter 6">
            <a:extLst>
              <a:ext uri="{FF2B5EF4-FFF2-40B4-BE49-F238E27FC236}">
                <a16:creationId xmlns:a16="http://schemas.microsoft.com/office/drawing/2014/main" id="{38BFB29A-7485-404E-8E09-74916F544070}"/>
              </a:ext>
            </a:extLst>
          </p:cNvPr>
          <p:cNvSpPr txBox="1">
            <a:spLocks/>
          </p:cNvSpPr>
          <p:nvPr/>
        </p:nvSpPr>
        <p:spPr>
          <a:xfrm>
            <a:off x="6787258" y="4572719"/>
            <a:ext cx="3312417" cy="1047583"/>
          </a:xfrm>
          <a:prstGeom prst="rect">
            <a:avLst/>
          </a:prstGeom>
        </p:spPr>
        <p:txBody>
          <a:bodyPr vert="horz" wrap="square" lIns="0" tIns="0" rIns="0" bIns="0" rtlCol="0" anchor="t" anchorCtr="0">
            <a:noAutofit/>
          </a:bodyPr>
          <a:lstStyle>
            <a:lvl1pPr marL="266700" indent="-266700" algn="l" rtl="0" eaLnBrk="1" fontAlgn="base" hangingPunct="1">
              <a:spcBef>
                <a:spcPct val="20000"/>
              </a:spcBef>
              <a:spcAft>
                <a:spcPct val="0"/>
              </a:spcAft>
              <a:buClrTx/>
              <a:buSzPct val="150000"/>
              <a:buFont typeface="Symbol" pitchFamily="18" charset="2"/>
              <a:buChar char="-"/>
              <a:defRPr sz="2400" kern="1200">
                <a:solidFill>
                  <a:schemeClr val="tx1"/>
                </a:solidFill>
                <a:latin typeface="Arial Narrow" panose="020B0606020202030204" pitchFamily="34" charset="0"/>
                <a:ea typeface="+mn-ea"/>
                <a:cs typeface="+mn-cs"/>
              </a:defRPr>
            </a:lvl1pPr>
            <a:lvl2pPr marL="202249" indent="0" algn="l" rtl="0" eaLnBrk="1" fontAlgn="base" hangingPunct="1">
              <a:spcBef>
                <a:spcPct val="20000"/>
              </a:spcBef>
              <a:spcAft>
                <a:spcPct val="0"/>
              </a:spcAft>
              <a:buClrTx/>
              <a:buFont typeface="Trade Gothic LT Std Cn" pitchFamily="50" charset="0"/>
              <a:buNone/>
              <a:defRPr sz="1800" kern="1200">
                <a:solidFill>
                  <a:schemeClr val="tx1"/>
                </a:solidFill>
                <a:latin typeface="Arial Narrow" panose="020B0606020202030204" pitchFamily="34" charset="0"/>
                <a:ea typeface="+mn-ea"/>
                <a:cs typeface="+mn-cs"/>
              </a:defRPr>
            </a:lvl2pPr>
            <a:lvl3pPr marL="490930"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3pPr>
            <a:lvl4pPr marL="779611"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4pPr>
            <a:lvl5pPr marL="1068292" indent="0" algn="l" rtl="0" eaLnBrk="1" fontAlgn="base" hangingPunct="1">
              <a:spcBef>
                <a:spcPct val="20000"/>
              </a:spcBef>
              <a:spcAft>
                <a:spcPct val="0"/>
              </a:spcAft>
              <a:buClrTx/>
              <a:buFont typeface="Trade Gothic LT Std Cn" pitchFamily="50" charset="0"/>
              <a:buNone/>
              <a:defRPr sz="2400" kern="1200">
                <a:solidFill>
                  <a:schemeClr val="tx1"/>
                </a:solidFill>
                <a:latin typeface="Arial Narrow" panose="020B0606020202030204" pitchFamily="34" charset="0"/>
                <a:ea typeface="+mn-ea"/>
                <a:cs typeface="+mn-cs"/>
              </a:defRPr>
            </a:lvl5pPr>
            <a:lvl6pPr marL="273814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buFont typeface="Symbol" pitchFamily="18" charset="2"/>
              <a:buNone/>
            </a:pPr>
            <a:r>
              <a:rPr lang="de-DE" dirty="0"/>
              <a:t>LSI (LSI-R / LSI-SV)</a:t>
            </a:r>
          </a:p>
          <a:p>
            <a:pPr marL="0" indent="0">
              <a:buFont typeface="Symbol" pitchFamily="18" charset="2"/>
              <a:buNone/>
            </a:pPr>
            <a:r>
              <a:rPr lang="de-DE" sz="1800" dirty="0"/>
              <a:t>Level </a:t>
            </a:r>
            <a:r>
              <a:rPr lang="de-DE" sz="1800" dirty="0" err="1"/>
              <a:t>of</a:t>
            </a:r>
            <a:r>
              <a:rPr lang="de-DE" sz="1800" dirty="0"/>
              <a:t> Service </a:t>
            </a:r>
            <a:r>
              <a:rPr lang="de-DE" sz="1800" dirty="0" err="1"/>
              <a:t>Inventory</a:t>
            </a:r>
            <a:endParaRPr lang="de-DE" sz="1800" dirty="0"/>
          </a:p>
        </p:txBody>
      </p:sp>
      <p:pic>
        <p:nvPicPr>
          <p:cNvPr id="14" name="Grafik 13">
            <a:extLst>
              <a:ext uri="{FF2B5EF4-FFF2-40B4-BE49-F238E27FC236}">
                <a16:creationId xmlns:a16="http://schemas.microsoft.com/office/drawing/2014/main" id="{01BDA15C-22C8-9B48-ACB2-D80CC36DD2D9}"/>
              </a:ext>
            </a:extLst>
          </p:cNvPr>
          <p:cNvPicPr>
            <a:picLocks noChangeAspect="1"/>
          </p:cNvPicPr>
          <p:nvPr/>
        </p:nvPicPr>
        <p:blipFill>
          <a:blip r:embed="rId8"/>
          <a:stretch>
            <a:fillRect/>
          </a:stretch>
        </p:blipFill>
        <p:spPr>
          <a:xfrm>
            <a:off x="5455020" y="5614201"/>
            <a:ext cx="1232619" cy="468000"/>
          </a:xfrm>
          <a:prstGeom prst="rect">
            <a:avLst/>
          </a:prstGeom>
        </p:spPr>
      </p:pic>
      <p:pic>
        <p:nvPicPr>
          <p:cNvPr id="15" name="Grafik 14">
            <a:extLst>
              <a:ext uri="{FF2B5EF4-FFF2-40B4-BE49-F238E27FC236}">
                <a16:creationId xmlns:a16="http://schemas.microsoft.com/office/drawing/2014/main" id="{7AC08975-FC76-D54D-A183-04EDA0843CDE}"/>
              </a:ext>
            </a:extLst>
          </p:cNvPr>
          <p:cNvPicPr>
            <a:picLocks noChangeAspect="1"/>
          </p:cNvPicPr>
          <p:nvPr/>
        </p:nvPicPr>
        <p:blipFill>
          <a:blip r:embed="rId9"/>
          <a:stretch>
            <a:fillRect/>
          </a:stretch>
        </p:blipFill>
        <p:spPr>
          <a:xfrm>
            <a:off x="5458930" y="4554656"/>
            <a:ext cx="1228969" cy="514731"/>
          </a:xfrm>
          <a:prstGeom prst="rect">
            <a:avLst/>
          </a:prstGeom>
        </p:spPr>
      </p:pic>
      <p:pic>
        <p:nvPicPr>
          <p:cNvPr id="16" name="Grafik 15">
            <a:extLst>
              <a:ext uri="{FF2B5EF4-FFF2-40B4-BE49-F238E27FC236}">
                <a16:creationId xmlns:a16="http://schemas.microsoft.com/office/drawing/2014/main" id="{1D79B72B-C7B4-1B4F-9717-C5AB3769BC59}"/>
              </a:ext>
            </a:extLst>
          </p:cNvPr>
          <p:cNvPicPr>
            <a:picLocks noChangeAspect="1"/>
          </p:cNvPicPr>
          <p:nvPr/>
        </p:nvPicPr>
        <p:blipFill>
          <a:blip r:embed="rId8"/>
          <a:stretch>
            <a:fillRect/>
          </a:stretch>
        </p:blipFill>
        <p:spPr>
          <a:xfrm>
            <a:off x="2463907" y="3500565"/>
            <a:ext cx="725025" cy="275277"/>
          </a:xfrm>
          <a:prstGeom prst="rect">
            <a:avLst/>
          </a:prstGeom>
          <a:ln w="12700">
            <a:solidFill>
              <a:schemeClr val="accent1">
                <a:shade val="50000"/>
              </a:schemeClr>
            </a:solidFill>
          </a:ln>
          <a:effectLst>
            <a:softEdge rad="0"/>
          </a:effectLst>
        </p:spPr>
      </p:pic>
      <p:pic>
        <p:nvPicPr>
          <p:cNvPr id="18" name="Grafik 17">
            <a:extLst>
              <a:ext uri="{FF2B5EF4-FFF2-40B4-BE49-F238E27FC236}">
                <a16:creationId xmlns:a16="http://schemas.microsoft.com/office/drawing/2014/main" id="{0CC879F6-64E1-544B-9ECC-93107A7C6D76}"/>
              </a:ext>
            </a:extLst>
          </p:cNvPr>
          <p:cNvPicPr>
            <a:picLocks noChangeAspect="1"/>
          </p:cNvPicPr>
          <p:nvPr/>
        </p:nvPicPr>
        <p:blipFill>
          <a:blip r:embed="rId9"/>
          <a:stretch>
            <a:fillRect/>
          </a:stretch>
        </p:blipFill>
        <p:spPr>
          <a:xfrm>
            <a:off x="2826420" y="5749208"/>
            <a:ext cx="725025" cy="303663"/>
          </a:xfrm>
          <a:prstGeom prst="rect">
            <a:avLst/>
          </a:prstGeom>
          <a:ln w="12700">
            <a:solidFill>
              <a:schemeClr val="accent1">
                <a:shade val="50000"/>
              </a:schemeClr>
            </a:solidFill>
          </a:ln>
          <a:effectLst>
            <a:softEdge rad="0"/>
          </a:effectLst>
        </p:spPr>
      </p:pic>
      <p:pic>
        <p:nvPicPr>
          <p:cNvPr id="19" name="Grafik 18">
            <a:extLst>
              <a:ext uri="{FF2B5EF4-FFF2-40B4-BE49-F238E27FC236}">
                <a16:creationId xmlns:a16="http://schemas.microsoft.com/office/drawing/2014/main" id="{FA71799F-08D1-084E-8C3B-3006DC004E7D}"/>
              </a:ext>
            </a:extLst>
          </p:cNvPr>
          <p:cNvPicPr>
            <a:picLocks noChangeAspect="1"/>
          </p:cNvPicPr>
          <p:nvPr/>
        </p:nvPicPr>
        <p:blipFill>
          <a:blip r:embed="rId10"/>
          <a:stretch>
            <a:fillRect/>
          </a:stretch>
        </p:blipFill>
        <p:spPr>
          <a:xfrm>
            <a:off x="5429865" y="3381876"/>
            <a:ext cx="1257774" cy="393966"/>
          </a:xfrm>
          <a:prstGeom prst="rect">
            <a:avLst/>
          </a:prstGeom>
        </p:spPr>
      </p:pic>
      <p:pic>
        <p:nvPicPr>
          <p:cNvPr id="20" name="Grafik 19">
            <a:extLst>
              <a:ext uri="{FF2B5EF4-FFF2-40B4-BE49-F238E27FC236}">
                <a16:creationId xmlns:a16="http://schemas.microsoft.com/office/drawing/2014/main" id="{61CB21A5-61EC-E94E-A1F5-4713B528FD93}"/>
              </a:ext>
            </a:extLst>
          </p:cNvPr>
          <p:cNvPicPr>
            <a:picLocks noChangeAspect="1"/>
          </p:cNvPicPr>
          <p:nvPr/>
        </p:nvPicPr>
        <p:blipFill>
          <a:blip r:embed="rId10"/>
          <a:stretch>
            <a:fillRect/>
          </a:stretch>
        </p:blipFill>
        <p:spPr>
          <a:xfrm>
            <a:off x="2762657" y="4572719"/>
            <a:ext cx="878847" cy="275277"/>
          </a:xfrm>
          <a:prstGeom prst="rect">
            <a:avLst/>
          </a:prstGeom>
          <a:ln w="12700">
            <a:solidFill>
              <a:schemeClr val="accent1">
                <a:shade val="50000"/>
              </a:schemeClr>
            </a:solidFill>
          </a:ln>
          <a:effectLst>
            <a:softEdge rad="0"/>
          </a:effectLst>
        </p:spPr>
      </p:pic>
    </p:spTree>
    <p:extLst>
      <p:ext uri="{BB962C8B-B14F-4D97-AF65-F5344CB8AC3E}">
        <p14:creationId xmlns:p14="http://schemas.microsoft.com/office/powerpoint/2010/main" val="99199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COMPAS – Business &amp; </a:t>
            </a:r>
            <a:r>
              <a:rPr lang="de-DE" dirty="0" err="1"/>
              <a:t>Industry</a:t>
            </a:r>
            <a:endParaRPr lang="de-DE" dirty="0"/>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6</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dirty="0" err="1"/>
              <a:t>Decision</a:t>
            </a:r>
            <a:r>
              <a:rPr lang="de-DE" dirty="0"/>
              <a:t> </a:t>
            </a:r>
            <a:r>
              <a:rPr lang="de-DE" dirty="0" err="1"/>
              <a:t>support</a:t>
            </a:r>
            <a:r>
              <a:rPr lang="de-DE" dirty="0"/>
              <a:t> </a:t>
            </a:r>
            <a:r>
              <a:rPr lang="de-DE" dirty="0" err="1"/>
              <a:t>for</a:t>
            </a:r>
            <a:r>
              <a:rPr lang="de-DE" dirty="0"/>
              <a:t> </a:t>
            </a:r>
            <a:r>
              <a:rPr lang="de-DE" dirty="0" err="1"/>
              <a:t>criminal</a:t>
            </a:r>
            <a:r>
              <a:rPr lang="de-DE" dirty="0"/>
              <a:t> </a:t>
            </a:r>
            <a:r>
              <a:rPr lang="de-DE" dirty="0" err="1"/>
              <a:t>justice</a:t>
            </a:r>
            <a:r>
              <a:rPr lang="de-DE" dirty="0"/>
              <a:t> </a:t>
            </a:r>
            <a:r>
              <a:rPr lang="de-DE" dirty="0" err="1"/>
              <a:t>practitioners</a:t>
            </a:r>
            <a:endParaRPr lang="de-DE" dirty="0"/>
          </a:p>
          <a:p>
            <a:pPr marL="342900" indent="-342900">
              <a:buFont typeface="Arial" panose="020B0604020202020204" pitchFamily="34" charset="0"/>
              <a:buChar char="•"/>
            </a:pPr>
            <a:r>
              <a:rPr lang="de-DE" dirty="0"/>
              <a:t>Different </a:t>
            </a:r>
            <a:r>
              <a:rPr lang="de-DE" dirty="0" err="1"/>
              <a:t>models</a:t>
            </a:r>
            <a:r>
              <a:rPr lang="de-DE" dirty="0"/>
              <a:t> </a:t>
            </a:r>
            <a:r>
              <a:rPr lang="de-DE" dirty="0" err="1"/>
              <a:t>available</a:t>
            </a:r>
            <a:endParaRPr lang="de-DE" dirty="0"/>
          </a:p>
          <a:p>
            <a:pPr marL="545149" lvl="1" indent="-342900">
              <a:buFont typeface="Arial" panose="020B0604020202020204" pitchFamily="34" charset="0"/>
              <a:buChar char="•"/>
            </a:pPr>
            <a:r>
              <a:rPr lang="de-DE" dirty="0"/>
              <a:t>Primary </a:t>
            </a:r>
            <a:r>
              <a:rPr lang="de-DE" dirty="0" err="1"/>
              <a:t>and</a:t>
            </a:r>
            <a:r>
              <a:rPr lang="de-DE" dirty="0"/>
              <a:t> additional </a:t>
            </a:r>
            <a:r>
              <a:rPr lang="de-DE" dirty="0" err="1"/>
              <a:t>model</a:t>
            </a:r>
            <a:endParaRPr lang="de-DE" dirty="0"/>
          </a:p>
          <a:p>
            <a:pPr marL="342900" indent="-342900">
              <a:buFont typeface="Arial" panose="020B0604020202020204" pitchFamily="34" charset="0"/>
              <a:buChar char="•"/>
            </a:pPr>
            <a:r>
              <a:rPr lang="de-DE" dirty="0" err="1"/>
              <a:t>Commercially</a:t>
            </a:r>
            <a:r>
              <a:rPr lang="de-DE" dirty="0"/>
              <a:t> </a:t>
            </a:r>
            <a:r>
              <a:rPr lang="de-DE" dirty="0" err="1"/>
              <a:t>available</a:t>
            </a:r>
            <a:endParaRPr lang="de-DE" dirty="0"/>
          </a:p>
          <a:p>
            <a:pPr marL="342900" indent="-342900">
              <a:buFont typeface="Arial" panose="020B0604020202020204" pitchFamily="34" charset="0"/>
              <a:buChar char="•"/>
            </a:pPr>
            <a:r>
              <a:rPr lang="de-DE" dirty="0" err="1"/>
              <a:t>Designed</a:t>
            </a:r>
            <a:r>
              <a:rPr lang="de-DE" dirty="0"/>
              <a:t> </a:t>
            </a:r>
            <a:r>
              <a:rPr lang="de-DE" dirty="0" err="1"/>
              <a:t>for</a:t>
            </a:r>
            <a:r>
              <a:rPr lang="de-DE" dirty="0"/>
              <a:t> </a:t>
            </a:r>
            <a:r>
              <a:rPr lang="de-DE" dirty="0" err="1"/>
              <a:t>pretrial</a:t>
            </a:r>
            <a:r>
              <a:rPr lang="de-DE" dirty="0"/>
              <a:t>, </a:t>
            </a:r>
            <a:r>
              <a:rPr lang="de-DE" dirty="0" err="1"/>
              <a:t>sentencing</a:t>
            </a:r>
            <a:r>
              <a:rPr lang="de-DE" dirty="0"/>
              <a:t> (</a:t>
            </a:r>
            <a:r>
              <a:rPr lang="de-DE" dirty="0" err="1"/>
              <a:t>and</a:t>
            </a:r>
            <a:r>
              <a:rPr lang="de-DE" dirty="0"/>
              <a:t> </a:t>
            </a:r>
            <a:r>
              <a:rPr lang="de-DE" dirty="0" err="1"/>
              <a:t>rehabilitation</a:t>
            </a:r>
            <a:r>
              <a:rPr lang="de-DE" dirty="0"/>
              <a:t>)</a:t>
            </a:r>
          </a:p>
          <a:p>
            <a:pPr marL="342900" indent="-342900">
              <a:buFont typeface="Arial" panose="020B0604020202020204" pitchFamily="34" charset="0"/>
              <a:buChar char="•"/>
            </a:pPr>
            <a:r>
              <a:rPr lang="de-DE" dirty="0" err="1"/>
              <a:t>Implemented</a:t>
            </a:r>
            <a:r>
              <a:rPr lang="de-DE" dirty="0"/>
              <a:t> in </a:t>
            </a:r>
            <a:r>
              <a:rPr lang="de-DE" dirty="0" err="1"/>
              <a:t>various</a:t>
            </a:r>
            <a:r>
              <a:rPr lang="de-DE" dirty="0"/>
              <a:t> </a:t>
            </a:r>
            <a:r>
              <a:rPr lang="de-DE" dirty="0" err="1"/>
              <a:t>states</a:t>
            </a:r>
            <a:r>
              <a:rPr lang="de-DE" dirty="0"/>
              <a:t> in USA</a:t>
            </a:r>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stretch>
            <a:fill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stretch>
            <a:fill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314251" y="4222973"/>
            <a:ext cx="432000" cy="432000"/>
          </a:xfrm>
          <a:prstGeom prst="rect">
            <a:avLst/>
          </a:prstGeom>
        </p:spPr>
      </p:pic>
      <p:pic>
        <p:nvPicPr>
          <p:cNvPr id="26" name="Grafik 25">
            <a:extLst>
              <a:ext uri="{FF2B5EF4-FFF2-40B4-BE49-F238E27FC236}">
                <a16:creationId xmlns:a16="http://schemas.microsoft.com/office/drawing/2014/main" id="{BE1F6B41-B51E-4049-B533-F36729C7EF9D}"/>
              </a:ext>
            </a:extLst>
          </p:cNvPr>
          <p:cNvPicPr>
            <a:picLocks noChangeAspect="1"/>
          </p:cNvPicPr>
          <p:nvPr/>
        </p:nvPicPr>
        <p:blipFill>
          <a:blip r:embed="rId8"/>
          <a:stretch>
            <a:fillRect/>
          </a:stretch>
        </p:blipFill>
        <p:spPr>
          <a:xfrm>
            <a:off x="7571990" y="813594"/>
            <a:ext cx="2160786" cy="676812"/>
          </a:xfrm>
          <a:prstGeom prst="rect">
            <a:avLst/>
          </a:prstGeom>
        </p:spPr>
      </p:pic>
    </p:spTree>
    <p:extLst>
      <p:ext uri="{BB962C8B-B14F-4D97-AF65-F5344CB8AC3E}">
        <p14:creationId xmlns:p14="http://schemas.microsoft.com/office/powerpoint/2010/main" val="204717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COMPAS – Data &amp; </a:t>
            </a:r>
            <a:r>
              <a:rPr lang="de-DE" dirty="0" err="1"/>
              <a:t>Algorithm</a:t>
            </a:r>
            <a:r>
              <a:rPr lang="de-DE" dirty="0"/>
              <a:t> (1/2)</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7</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dirty="0" err="1"/>
              <a:t>Combination</a:t>
            </a:r>
            <a:r>
              <a:rPr lang="de-DE" dirty="0"/>
              <a:t> </a:t>
            </a:r>
            <a:r>
              <a:rPr lang="de-DE" dirty="0" err="1"/>
              <a:t>of</a:t>
            </a:r>
            <a:r>
              <a:rPr lang="de-DE" dirty="0"/>
              <a:t> </a:t>
            </a:r>
            <a:r>
              <a:rPr lang="de-DE" dirty="0" err="1"/>
              <a:t>static</a:t>
            </a:r>
            <a:r>
              <a:rPr lang="de-DE" dirty="0"/>
              <a:t> </a:t>
            </a:r>
            <a:r>
              <a:rPr lang="de-DE" dirty="0" err="1"/>
              <a:t>and</a:t>
            </a:r>
            <a:r>
              <a:rPr lang="de-DE" dirty="0"/>
              <a:t> </a:t>
            </a:r>
            <a:r>
              <a:rPr lang="de-DE" dirty="0" err="1"/>
              <a:t>dynamic</a:t>
            </a:r>
            <a:r>
              <a:rPr lang="de-DE" dirty="0"/>
              <a:t> (</a:t>
            </a:r>
            <a:r>
              <a:rPr lang="de-DE" dirty="0" err="1"/>
              <a:t>criminogenic</a:t>
            </a:r>
            <a:r>
              <a:rPr lang="de-DE" dirty="0"/>
              <a:t>) </a:t>
            </a:r>
            <a:r>
              <a:rPr lang="de-DE" dirty="0" err="1"/>
              <a:t>factors</a:t>
            </a:r>
            <a:endParaRPr lang="de-DE" dirty="0"/>
          </a:p>
          <a:p>
            <a:pPr marL="342900" indent="-342900">
              <a:buFont typeface="Arial" panose="020B0604020202020204" pitchFamily="34" charset="0"/>
              <a:buChar char="•"/>
            </a:pPr>
            <a:r>
              <a:rPr lang="de-DE" dirty="0"/>
              <a:t>Output different </a:t>
            </a:r>
            <a:r>
              <a:rPr lang="de-DE" dirty="0" err="1"/>
              <a:t>types</a:t>
            </a:r>
            <a:r>
              <a:rPr lang="de-DE" dirty="0"/>
              <a:t> </a:t>
            </a:r>
            <a:r>
              <a:rPr lang="de-DE" dirty="0" err="1"/>
              <a:t>of</a:t>
            </a:r>
            <a:r>
              <a:rPr lang="de-DE" dirty="0"/>
              <a:t> </a:t>
            </a:r>
            <a:r>
              <a:rPr lang="de-DE" dirty="0" err="1"/>
              <a:t>risk</a:t>
            </a:r>
            <a:r>
              <a:rPr lang="de-DE" dirty="0"/>
              <a:t> </a:t>
            </a:r>
            <a:r>
              <a:rPr lang="de-DE" dirty="0" err="1"/>
              <a:t>scales</a:t>
            </a:r>
            <a:endParaRPr lang="de-DE" dirty="0"/>
          </a:p>
          <a:p>
            <a:pPr marL="545149" lvl="1" indent="-342900">
              <a:buFont typeface="Arial" panose="020B0604020202020204" pitchFamily="34" charset="0"/>
              <a:buChar char="•"/>
            </a:pPr>
            <a:r>
              <a:rPr lang="de-DE" dirty="0"/>
              <a:t>General </a:t>
            </a:r>
            <a:r>
              <a:rPr lang="de-DE" dirty="0" err="1"/>
              <a:t>recidivism</a:t>
            </a:r>
            <a:r>
              <a:rPr lang="de-DE" dirty="0"/>
              <a:t> (</a:t>
            </a:r>
            <a:r>
              <a:rPr lang="de-DE" dirty="0" err="1"/>
              <a:t>primary</a:t>
            </a:r>
            <a:r>
              <a:rPr lang="de-DE" dirty="0"/>
              <a:t> </a:t>
            </a:r>
            <a:r>
              <a:rPr lang="de-DE" dirty="0" err="1"/>
              <a:t>model</a:t>
            </a:r>
            <a:r>
              <a:rPr lang="de-DE" dirty="0"/>
              <a:t>)</a:t>
            </a:r>
          </a:p>
          <a:p>
            <a:pPr marL="545149" lvl="1" indent="-342900">
              <a:buFont typeface="Arial" panose="020B0604020202020204" pitchFamily="34" charset="0"/>
              <a:buChar char="•"/>
            </a:pPr>
            <a:r>
              <a:rPr lang="de-DE" dirty="0" err="1"/>
              <a:t>Violent</a:t>
            </a:r>
            <a:r>
              <a:rPr lang="de-DE" dirty="0"/>
              <a:t> </a:t>
            </a:r>
            <a:r>
              <a:rPr lang="de-DE" dirty="0" err="1"/>
              <a:t>recidivism</a:t>
            </a:r>
            <a:r>
              <a:rPr lang="de-DE" dirty="0"/>
              <a:t> (</a:t>
            </a:r>
            <a:r>
              <a:rPr lang="de-DE" dirty="0" err="1"/>
              <a:t>primary</a:t>
            </a:r>
            <a:r>
              <a:rPr lang="de-DE" dirty="0"/>
              <a:t> </a:t>
            </a:r>
            <a:r>
              <a:rPr lang="de-DE" dirty="0" err="1"/>
              <a:t>model</a:t>
            </a:r>
            <a:r>
              <a:rPr lang="de-DE" dirty="0"/>
              <a:t>)</a:t>
            </a:r>
          </a:p>
          <a:p>
            <a:pPr marL="545149" lvl="1" indent="-342900">
              <a:buFont typeface="Arial" panose="020B0604020202020204" pitchFamily="34" charset="0"/>
              <a:buChar char="•"/>
            </a:pPr>
            <a:r>
              <a:rPr lang="de-DE" dirty="0" err="1"/>
              <a:t>Pretrial</a:t>
            </a:r>
            <a:r>
              <a:rPr lang="de-DE" dirty="0"/>
              <a:t> </a:t>
            </a:r>
            <a:r>
              <a:rPr lang="de-DE" dirty="0" err="1"/>
              <a:t>recidivism</a:t>
            </a:r>
            <a:r>
              <a:rPr lang="de-DE" dirty="0"/>
              <a:t> </a:t>
            </a:r>
            <a:r>
              <a:rPr lang="de-DE" dirty="0" err="1"/>
              <a:t>and</a:t>
            </a:r>
            <a:r>
              <a:rPr lang="de-DE" dirty="0"/>
              <a:t> </a:t>
            </a:r>
            <a:r>
              <a:rPr lang="de-DE" dirty="0" err="1"/>
              <a:t>release</a:t>
            </a:r>
            <a:r>
              <a:rPr lang="de-DE" dirty="0"/>
              <a:t> </a:t>
            </a:r>
            <a:r>
              <a:rPr lang="de-DE" dirty="0" err="1"/>
              <a:t>scale</a:t>
            </a:r>
            <a:r>
              <a:rPr lang="de-DE" dirty="0"/>
              <a:t> (additional </a:t>
            </a:r>
            <a:r>
              <a:rPr lang="de-DE" dirty="0" err="1"/>
              <a:t>model</a:t>
            </a:r>
            <a:r>
              <a:rPr lang="de-DE" dirty="0"/>
              <a:t>)</a:t>
            </a:r>
          </a:p>
          <a:p>
            <a:pPr marL="342900" indent="-342900">
              <a:buFont typeface="Arial" panose="020B0604020202020204" pitchFamily="34" charset="0"/>
              <a:buChar char="•"/>
            </a:pPr>
            <a:r>
              <a:rPr lang="de-DE" dirty="0"/>
              <a:t>Output in bar </a:t>
            </a:r>
            <a:r>
              <a:rPr lang="de-DE" dirty="0" err="1"/>
              <a:t>charts</a:t>
            </a:r>
            <a:endParaRPr lang="de-DE" dirty="0"/>
          </a:p>
          <a:p>
            <a:pPr marL="342900" indent="-342900">
              <a:buFont typeface="Arial" panose="020B0604020202020204" pitchFamily="34" charset="0"/>
              <a:buChar char="•"/>
            </a:pPr>
            <a:r>
              <a:rPr lang="de-DE" dirty="0"/>
              <a:t>Claim </a:t>
            </a:r>
            <a:r>
              <a:rPr lang="de-DE" dirty="0" err="1"/>
              <a:t>to</a:t>
            </a:r>
            <a:r>
              <a:rPr lang="de-DE" dirty="0"/>
              <a:t> </a:t>
            </a:r>
            <a:r>
              <a:rPr lang="de-DE" dirty="0" err="1"/>
              <a:t>improve</a:t>
            </a:r>
            <a:r>
              <a:rPr lang="de-DE" dirty="0"/>
              <a:t> </a:t>
            </a:r>
            <a:r>
              <a:rPr lang="de-DE" dirty="0" err="1"/>
              <a:t>scales</a:t>
            </a:r>
            <a:r>
              <a:rPr lang="de-DE" dirty="0"/>
              <a:t> </a:t>
            </a:r>
            <a:r>
              <a:rPr lang="de-DE" dirty="0" err="1"/>
              <a:t>continiously</a:t>
            </a:r>
            <a:endParaRPr lang="de-DE" dirty="0"/>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pic>
        <p:nvPicPr>
          <p:cNvPr id="17" name="Grafik 16">
            <a:extLst>
              <a:ext uri="{FF2B5EF4-FFF2-40B4-BE49-F238E27FC236}">
                <a16:creationId xmlns:a16="http://schemas.microsoft.com/office/drawing/2014/main" id="{61C1EAE1-ACB0-1B44-AAEC-71CE77116540}"/>
              </a:ext>
            </a:extLst>
          </p:cNvPr>
          <p:cNvPicPr>
            <a:picLocks noChangeAspect="1"/>
          </p:cNvPicPr>
          <p:nvPr/>
        </p:nvPicPr>
        <p:blipFill>
          <a:blip r:embed="rId7"/>
          <a:stretch>
            <a:fillRect/>
          </a:stretch>
        </p:blipFill>
        <p:spPr>
          <a:xfrm>
            <a:off x="7571990" y="813594"/>
            <a:ext cx="2160786" cy="676812"/>
          </a:xfrm>
          <a:prstGeom prst="rect">
            <a:avLst/>
          </a:prstGeom>
        </p:spPr>
      </p:pic>
    </p:spTree>
    <p:extLst>
      <p:ext uri="{BB962C8B-B14F-4D97-AF65-F5344CB8AC3E}">
        <p14:creationId xmlns:p14="http://schemas.microsoft.com/office/powerpoint/2010/main" val="128163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COMPAS – Data &amp; </a:t>
            </a:r>
            <a:r>
              <a:rPr lang="de-DE" dirty="0" err="1"/>
              <a:t>Algorithm</a:t>
            </a:r>
            <a:r>
              <a:rPr lang="de-DE" dirty="0"/>
              <a:t> (2/2)</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8</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pic>
        <p:nvPicPr>
          <p:cNvPr id="9" name="Grafik 8">
            <a:extLst>
              <a:ext uri="{FF2B5EF4-FFF2-40B4-BE49-F238E27FC236}">
                <a16:creationId xmlns:a16="http://schemas.microsoft.com/office/drawing/2014/main" id="{345FACAF-5585-4D47-9B96-C6BBD2276DA4}"/>
              </a:ext>
            </a:extLst>
          </p:cNvPr>
          <p:cNvPicPr>
            <a:picLocks noChangeAspect="1"/>
          </p:cNvPicPr>
          <p:nvPr/>
        </p:nvPicPr>
        <p:blipFill>
          <a:blip r:embed="rId3"/>
          <a:stretch>
            <a:fillRect/>
          </a:stretch>
        </p:blipFill>
        <p:spPr>
          <a:xfrm>
            <a:off x="2538412" y="2288948"/>
            <a:ext cx="7553039" cy="4011963"/>
          </a:xfrm>
          <a:prstGeom prst="rect">
            <a:avLst/>
          </a:prstGeom>
        </p:spPr>
      </p:pic>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0145" y="2633393"/>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20145" y="3428183"/>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a:extLst>
              <a:ext uri="{FF2B5EF4-FFF2-40B4-BE49-F238E27FC236}">
                <a16:creationId xmlns:a16="http://schemas.microsoft.com/office/drawing/2014/main" id="{4B839C34-E0FE-6D41-A0FC-187555A85E8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14251" y="5017763"/>
            <a:ext cx="432000" cy="432000"/>
          </a:xfrm>
          <a:prstGeom prst="rect">
            <a:avLst/>
          </a:prstGeom>
        </p:spPr>
      </p:pic>
      <p:pic>
        <p:nvPicPr>
          <p:cNvPr id="15" name="Grafik 14">
            <a:extLst>
              <a:ext uri="{FF2B5EF4-FFF2-40B4-BE49-F238E27FC236}">
                <a16:creationId xmlns:a16="http://schemas.microsoft.com/office/drawing/2014/main" id="{9CB4ADBA-2F07-4540-8347-59E222BD680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14251" y="4222973"/>
            <a:ext cx="432000" cy="432000"/>
          </a:xfrm>
          <a:prstGeom prst="rect">
            <a:avLst/>
          </a:prstGeom>
        </p:spPr>
      </p:pic>
      <p:sp>
        <p:nvSpPr>
          <p:cNvPr id="16" name="Fußzeilenplatzhalter 3">
            <a:extLst>
              <a:ext uri="{FF2B5EF4-FFF2-40B4-BE49-F238E27FC236}">
                <a16:creationId xmlns:a16="http://schemas.microsoft.com/office/drawing/2014/main" id="{B7238F30-C489-3747-9EB4-85F20E6A90BF}"/>
              </a:ext>
            </a:extLst>
          </p:cNvPr>
          <p:cNvSpPr txBox="1">
            <a:spLocks/>
          </p:cNvSpPr>
          <p:nvPr/>
        </p:nvSpPr>
        <p:spPr>
          <a:xfrm>
            <a:off x="2538413" y="6300911"/>
            <a:ext cx="4771299" cy="215777"/>
          </a:xfrm>
          <a:prstGeom prst="rect">
            <a:avLst/>
          </a:prstGeom>
        </p:spPr>
        <p:txBody>
          <a:bodyPr wrap="square" lIns="99569" tIns="49785" rIns="99569" bIns="49785" anchor="ctr"/>
          <a:lstStyle>
            <a:defPPr>
              <a:defRPr lang="de-DE"/>
            </a:defPPr>
            <a:lvl1pPr algn="l" rtl="0" fontAlgn="base">
              <a:spcBef>
                <a:spcPct val="0"/>
              </a:spcBef>
              <a:spcAft>
                <a:spcPct val="0"/>
              </a:spcAft>
              <a:defRPr sz="1000" b="1" kern="1200" cap="none" baseline="0">
                <a:solidFill>
                  <a:schemeClr val="tx1"/>
                </a:solidFill>
                <a:latin typeface="Arial Narrow" panose="020B0606020202030204" pitchFamily="34" charset="0"/>
                <a:ea typeface="+mn-ea"/>
                <a:cs typeface="+mn-cs"/>
              </a:defRPr>
            </a:lvl1pPr>
            <a:lvl2pPr marL="497845" algn="l" rtl="0" fontAlgn="base">
              <a:spcBef>
                <a:spcPct val="0"/>
              </a:spcBef>
              <a:spcAft>
                <a:spcPct val="0"/>
              </a:spcAft>
              <a:defRPr kern="1200">
                <a:solidFill>
                  <a:schemeClr val="tx1"/>
                </a:solidFill>
                <a:latin typeface="Calibri" pitchFamily="34" charset="0"/>
                <a:ea typeface="+mn-ea"/>
                <a:cs typeface="+mn-cs"/>
              </a:defRPr>
            </a:lvl2pPr>
            <a:lvl3pPr marL="995690" algn="l" rtl="0" fontAlgn="base">
              <a:spcBef>
                <a:spcPct val="0"/>
              </a:spcBef>
              <a:spcAft>
                <a:spcPct val="0"/>
              </a:spcAft>
              <a:defRPr kern="1200">
                <a:solidFill>
                  <a:schemeClr val="tx1"/>
                </a:solidFill>
                <a:latin typeface="Calibri" pitchFamily="34" charset="0"/>
                <a:ea typeface="+mn-ea"/>
                <a:cs typeface="+mn-cs"/>
              </a:defRPr>
            </a:lvl3pPr>
            <a:lvl4pPr marL="1493535" algn="l" rtl="0" fontAlgn="base">
              <a:spcBef>
                <a:spcPct val="0"/>
              </a:spcBef>
              <a:spcAft>
                <a:spcPct val="0"/>
              </a:spcAft>
              <a:defRPr kern="1200">
                <a:solidFill>
                  <a:schemeClr val="tx1"/>
                </a:solidFill>
                <a:latin typeface="Calibri" pitchFamily="34" charset="0"/>
                <a:ea typeface="+mn-ea"/>
                <a:cs typeface="+mn-cs"/>
              </a:defRPr>
            </a:lvl4pPr>
            <a:lvl5pPr marL="1991380" algn="l" rtl="0" fontAlgn="base">
              <a:spcBef>
                <a:spcPct val="0"/>
              </a:spcBef>
              <a:spcAft>
                <a:spcPct val="0"/>
              </a:spcAft>
              <a:defRPr kern="1200">
                <a:solidFill>
                  <a:schemeClr val="tx1"/>
                </a:solidFill>
                <a:latin typeface="Calibri" pitchFamily="34" charset="0"/>
                <a:ea typeface="+mn-ea"/>
                <a:cs typeface="+mn-cs"/>
              </a:defRPr>
            </a:lvl5pPr>
            <a:lvl6pPr marL="2489225" algn="l" defTabSz="995690" rtl="0" eaLnBrk="1" latinLnBrk="0" hangingPunct="1">
              <a:defRPr kern="1200">
                <a:solidFill>
                  <a:schemeClr val="tx1"/>
                </a:solidFill>
                <a:latin typeface="Calibri" pitchFamily="34" charset="0"/>
                <a:ea typeface="+mn-ea"/>
                <a:cs typeface="+mn-cs"/>
              </a:defRPr>
            </a:lvl6pPr>
            <a:lvl7pPr marL="2987070" algn="l" defTabSz="995690" rtl="0" eaLnBrk="1" latinLnBrk="0" hangingPunct="1">
              <a:defRPr kern="1200">
                <a:solidFill>
                  <a:schemeClr val="tx1"/>
                </a:solidFill>
                <a:latin typeface="Calibri" pitchFamily="34" charset="0"/>
                <a:ea typeface="+mn-ea"/>
                <a:cs typeface="+mn-cs"/>
              </a:defRPr>
            </a:lvl7pPr>
            <a:lvl8pPr marL="3484916" algn="l" defTabSz="995690" rtl="0" eaLnBrk="1" latinLnBrk="0" hangingPunct="1">
              <a:defRPr kern="1200">
                <a:solidFill>
                  <a:schemeClr val="tx1"/>
                </a:solidFill>
                <a:latin typeface="Calibri" pitchFamily="34" charset="0"/>
                <a:ea typeface="+mn-ea"/>
                <a:cs typeface="+mn-cs"/>
              </a:defRPr>
            </a:lvl8pPr>
            <a:lvl9pPr marL="3982761" algn="l" defTabSz="995690" rtl="0" eaLnBrk="1" latinLnBrk="0" hangingPunct="1">
              <a:defRPr kern="1200">
                <a:solidFill>
                  <a:schemeClr val="tx1"/>
                </a:solidFill>
                <a:latin typeface="Calibri" pitchFamily="34" charset="0"/>
                <a:ea typeface="+mn-ea"/>
                <a:cs typeface="+mn-cs"/>
              </a:defRPr>
            </a:lvl9pPr>
          </a:lstStyle>
          <a:p>
            <a:pPr>
              <a:defRPr/>
            </a:pPr>
            <a:r>
              <a:rPr lang="de-DE" b="0" dirty="0" err="1"/>
              <a:t>Figure</a:t>
            </a:r>
            <a:r>
              <a:rPr lang="de-DE" b="0" dirty="0"/>
              <a:t> 1: User </a:t>
            </a:r>
            <a:r>
              <a:rPr lang="de-DE" b="0" dirty="0" err="1"/>
              <a:t>interface</a:t>
            </a:r>
            <a:r>
              <a:rPr lang="de-DE" b="0" dirty="0"/>
              <a:t> </a:t>
            </a:r>
            <a:r>
              <a:rPr lang="de-DE" b="0" dirty="0" err="1"/>
              <a:t>of</a:t>
            </a:r>
            <a:r>
              <a:rPr lang="de-DE" b="0" dirty="0"/>
              <a:t> COMPAS (Source: </a:t>
            </a:r>
            <a:r>
              <a:rPr lang="de-DE" b="0" dirty="0" err="1"/>
              <a:t>Northpointe</a:t>
            </a:r>
            <a:r>
              <a:rPr lang="de-DE" b="0" dirty="0"/>
              <a:t>, 2019)</a:t>
            </a:r>
          </a:p>
        </p:txBody>
      </p:sp>
      <p:pic>
        <p:nvPicPr>
          <p:cNvPr id="11" name="Grafik 10">
            <a:extLst>
              <a:ext uri="{FF2B5EF4-FFF2-40B4-BE49-F238E27FC236}">
                <a16:creationId xmlns:a16="http://schemas.microsoft.com/office/drawing/2014/main" id="{24A763C6-E128-1C49-8E47-00EB07DC0D4B}"/>
              </a:ext>
            </a:extLst>
          </p:cNvPr>
          <p:cNvPicPr>
            <a:picLocks noChangeAspect="1"/>
          </p:cNvPicPr>
          <p:nvPr/>
        </p:nvPicPr>
        <p:blipFill>
          <a:blip r:embed="rId8"/>
          <a:stretch>
            <a:fillRect/>
          </a:stretch>
        </p:blipFill>
        <p:spPr>
          <a:xfrm>
            <a:off x="7571990" y="813594"/>
            <a:ext cx="2160786" cy="676812"/>
          </a:xfrm>
          <a:prstGeom prst="rect">
            <a:avLst/>
          </a:prstGeom>
        </p:spPr>
      </p:pic>
    </p:spTree>
    <p:extLst>
      <p:ext uri="{BB962C8B-B14F-4D97-AF65-F5344CB8AC3E}">
        <p14:creationId xmlns:p14="http://schemas.microsoft.com/office/powerpoint/2010/main" val="342376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86665D-AF8A-E44E-8936-E90008E5BCC4}"/>
              </a:ext>
            </a:extLst>
          </p:cNvPr>
          <p:cNvSpPr>
            <a:spLocks noGrp="1"/>
          </p:cNvSpPr>
          <p:nvPr>
            <p:ph type="title"/>
          </p:nvPr>
        </p:nvSpPr>
        <p:spPr/>
        <p:txBody>
          <a:bodyPr/>
          <a:lstStyle/>
          <a:p>
            <a:r>
              <a:rPr lang="de-DE" dirty="0"/>
              <a:t>COMPAS – Evaluation &amp; Outlook</a:t>
            </a:r>
          </a:p>
        </p:txBody>
      </p:sp>
      <p:sp>
        <p:nvSpPr>
          <p:cNvPr id="3" name="Foliennummernplatzhalter 2">
            <a:extLst>
              <a:ext uri="{FF2B5EF4-FFF2-40B4-BE49-F238E27FC236}">
                <a16:creationId xmlns:a16="http://schemas.microsoft.com/office/drawing/2014/main" id="{8B6FE2FA-4786-DE48-9813-28A67AAE3504}"/>
              </a:ext>
            </a:extLst>
          </p:cNvPr>
          <p:cNvSpPr>
            <a:spLocks noGrp="1"/>
          </p:cNvSpPr>
          <p:nvPr>
            <p:ph type="sldNum" sz="quarter" idx="10"/>
          </p:nvPr>
        </p:nvSpPr>
        <p:spPr/>
        <p:txBody>
          <a:bodyPr/>
          <a:lstStyle/>
          <a:p>
            <a:fld id="{FBFABFFE-90DD-440B-AC35-B7B4159FFB71}" type="slidenum">
              <a:rPr lang="de-DE" smtClean="0"/>
              <a:pPr/>
              <a:t>9</a:t>
            </a:fld>
            <a:endParaRPr lang="de-DE" dirty="0"/>
          </a:p>
        </p:txBody>
      </p:sp>
      <p:sp>
        <p:nvSpPr>
          <p:cNvPr id="4" name="Fußzeilenplatzhalter 3">
            <a:extLst>
              <a:ext uri="{FF2B5EF4-FFF2-40B4-BE49-F238E27FC236}">
                <a16:creationId xmlns:a16="http://schemas.microsoft.com/office/drawing/2014/main" id="{63FEAA69-30F9-2C44-9403-DA4A9E239EB4}"/>
              </a:ext>
            </a:extLst>
          </p:cNvPr>
          <p:cNvSpPr>
            <a:spLocks noGrp="1"/>
          </p:cNvSpPr>
          <p:nvPr>
            <p:ph type="ftr" sz="quarter" idx="11"/>
          </p:nvPr>
        </p:nvSpPr>
        <p:spPr/>
        <p:txBody>
          <a:bodyPr/>
          <a:lstStyle/>
          <a:p>
            <a:pPr>
              <a:defRPr/>
            </a:pPr>
            <a:r>
              <a:rPr lang="de-DE" dirty="0"/>
              <a:t>Data Economy - Crime </a:t>
            </a:r>
            <a:r>
              <a:rPr lang="de-DE" dirty="0" err="1"/>
              <a:t>Prevention</a:t>
            </a:r>
            <a:endParaRPr lang="de-DE" dirty="0"/>
          </a:p>
        </p:txBody>
      </p:sp>
      <p:sp>
        <p:nvSpPr>
          <p:cNvPr id="5" name="Datumsplatzhalter 4">
            <a:extLst>
              <a:ext uri="{FF2B5EF4-FFF2-40B4-BE49-F238E27FC236}">
                <a16:creationId xmlns:a16="http://schemas.microsoft.com/office/drawing/2014/main" id="{BD2553FE-794F-B24C-82AD-BCA405B6D667}"/>
              </a:ext>
            </a:extLst>
          </p:cNvPr>
          <p:cNvSpPr>
            <a:spLocks noGrp="1"/>
          </p:cNvSpPr>
          <p:nvPr>
            <p:ph type="dt" sz="half" idx="12"/>
          </p:nvPr>
        </p:nvSpPr>
        <p:spPr/>
        <p:txBody>
          <a:bodyPr/>
          <a:lstStyle/>
          <a:p>
            <a:fld id="{81B64C01-70D9-483D-9D35-B6DC569065F5}" type="datetime1">
              <a:rPr lang="de-DE" smtClean="0"/>
              <a:t>31.05.2020</a:t>
            </a:fld>
            <a:endParaRPr lang="de-DE" dirty="0"/>
          </a:p>
        </p:txBody>
      </p:sp>
      <p:sp>
        <p:nvSpPr>
          <p:cNvPr id="6" name="Textplatzhalter 5">
            <a:extLst>
              <a:ext uri="{FF2B5EF4-FFF2-40B4-BE49-F238E27FC236}">
                <a16:creationId xmlns:a16="http://schemas.microsoft.com/office/drawing/2014/main" id="{B7D3A7C0-76F9-3740-A621-C85215E80B94}"/>
              </a:ext>
            </a:extLst>
          </p:cNvPr>
          <p:cNvSpPr>
            <a:spLocks noGrp="1"/>
          </p:cNvSpPr>
          <p:nvPr>
            <p:ph type="body" sz="quarter" idx="13"/>
          </p:nvPr>
        </p:nvSpPr>
        <p:spPr>
          <a:xfrm>
            <a:off x="2538413" y="2266951"/>
            <a:ext cx="7561261" cy="3596420"/>
          </a:xfrm>
        </p:spPr>
        <p:txBody>
          <a:bodyPr anchor="ctr"/>
          <a:lstStyle/>
          <a:p>
            <a:pPr marL="342900" indent="-342900">
              <a:buFont typeface="Arial" panose="020B0604020202020204" pitchFamily="34" charset="0"/>
              <a:buChar char="•"/>
            </a:pPr>
            <a:r>
              <a:rPr lang="de-DE" dirty="0"/>
              <a:t>Easy </a:t>
            </a:r>
            <a:r>
              <a:rPr lang="de-DE" dirty="0" err="1"/>
              <a:t>to</a:t>
            </a:r>
            <a:r>
              <a:rPr lang="de-DE" dirty="0"/>
              <a:t> </a:t>
            </a:r>
            <a:r>
              <a:rPr lang="de-DE" dirty="0" err="1"/>
              <a:t>apply</a:t>
            </a:r>
            <a:endParaRPr lang="de-DE" dirty="0"/>
          </a:p>
          <a:p>
            <a:pPr marL="342900" indent="-342900">
              <a:buFont typeface="Arial" panose="020B0604020202020204" pitchFamily="34" charset="0"/>
              <a:buChar char="•"/>
            </a:pPr>
            <a:r>
              <a:rPr lang="de-DE" dirty="0"/>
              <a:t>Not in </a:t>
            </a:r>
            <a:r>
              <a:rPr lang="de-DE" dirty="0" err="1"/>
              <a:t>federal</a:t>
            </a:r>
            <a:r>
              <a:rPr lang="de-DE" dirty="0"/>
              <a:t> </a:t>
            </a:r>
            <a:r>
              <a:rPr lang="de-DE" dirty="0" err="1"/>
              <a:t>oversight</a:t>
            </a:r>
            <a:endParaRPr lang="de-DE" dirty="0"/>
          </a:p>
          <a:p>
            <a:pPr marL="342900" indent="-342900">
              <a:buFont typeface="Arial" panose="020B0604020202020204" pitchFamily="34" charset="0"/>
              <a:buChar char="•"/>
            </a:pPr>
            <a:r>
              <a:rPr lang="de-DE" dirty="0"/>
              <a:t>Low </a:t>
            </a:r>
            <a:r>
              <a:rPr lang="de-DE" dirty="0" err="1"/>
              <a:t>transparency</a:t>
            </a:r>
            <a:endParaRPr lang="de-DE" dirty="0"/>
          </a:p>
          <a:p>
            <a:pPr marL="342900" indent="-342900">
              <a:buFont typeface="Arial" panose="020B0604020202020204" pitchFamily="34" charset="0"/>
              <a:buChar char="•"/>
            </a:pPr>
            <a:r>
              <a:rPr lang="de-DE" dirty="0" err="1"/>
              <a:t>Concerns</a:t>
            </a:r>
            <a:r>
              <a:rPr lang="de-DE" dirty="0"/>
              <a:t> on </a:t>
            </a:r>
            <a:r>
              <a:rPr lang="de-DE" dirty="0" err="1"/>
              <a:t>validity</a:t>
            </a:r>
            <a:r>
              <a:rPr lang="de-DE" dirty="0"/>
              <a:t>, </a:t>
            </a:r>
            <a:r>
              <a:rPr lang="de-DE" dirty="0" err="1"/>
              <a:t>accuracy</a:t>
            </a:r>
            <a:r>
              <a:rPr lang="de-DE" dirty="0"/>
              <a:t> </a:t>
            </a:r>
            <a:r>
              <a:rPr lang="de-DE" dirty="0" err="1"/>
              <a:t>and</a:t>
            </a:r>
            <a:r>
              <a:rPr lang="de-DE" dirty="0"/>
              <a:t> </a:t>
            </a:r>
            <a:r>
              <a:rPr lang="de-DE" dirty="0" err="1"/>
              <a:t>bias</a:t>
            </a:r>
            <a:endParaRPr lang="de-DE" dirty="0"/>
          </a:p>
          <a:p>
            <a:pPr marL="342900" indent="-342900">
              <a:buFont typeface="Arial" panose="020B0604020202020204" pitchFamily="34" charset="0"/>
              <a:buChar char="•"/>
            </a:pPr>
            <a:r>
              <a:rPr lang="de-DE" dirty="0" err="1"/>
              <a:t>Accused</a:t>
            </a:r>
            <a:r>
              <a:rPr lang="de-DE" dirty="0"/>
              <a:t> </a:t>
            </a:r>
            <a:r>
              <a:rPr lang="de-DE" dirty="0" err="1"/>
              <a:t>of</a:t>
            </a:r>
            <a:r>
              <a:rPr lang="de-DE" dirty="0"/>
              <a:t> high rate </a:t>
            </a:r>
            <a:r>
              <a:rPr lang="de-DE" dirty="0" err="1"/>
              <a:t>of</a:t>
            </a:r>
            <a:r>
              <a:rPr lang="de-DE" dirty="0"/>
              <a:t> </a:t>
            </a:r>
            <a:r>
              <a:rPr lang="de-DE" dirty="0" err="1"/>
              <a:t>false</a:t>
            </a:r>
            <a:r>
              <a:rPr lang="de-DE" dirty="0"/>
              <a:t> positives</a:t>
            </a:r>
          </a:p>
          <a:p>
            <a:pPr marL="545149" lvl="1" indent="-342900">
              <a:buFont typeface="Arial" panose="020B0604020202020204" pitchFamily="34" charset="0"/>
              <a:buChar char="•"/>
            </a:pPr>
            <a:r>
              <a:rPr lang="de-DE" dirty="0"/>
              <a:t>On </a:t>
            </a:r>
            <a:r>
              <a:rPr lang="de-DE" dirty="0" err="1"/>
              <a:t>trial</a:t>
            </a:r>
            <a:r>
              <a:rPr lang="de-DE" dirty="0"/>
              <a:t> in </a:t>
            </a:r>
            <a:r>
              <a:rPr lang="de-DE" dirty="0" err="1"/>
              <a:t>summer</a:t>
            </a:r>
            <a:r>
              <a:rPr lang="de-DE" dirty="0"/>
              <a:t> </a:t>
            </a:r>
            <a:r>
              <a:rPr lang="de-DE" dirty="0" err="1"/>
              <a:t>of</a:t>
            </a:r>
            <a:r>
              <a:rPr lang="de-DE" dirty="0"/>
              <a:t> 2016</a:t>
            </a:r>
          </a:p>
        </p:txBody>
      </p:sp>
      <p:pic>
        <p:nvPicPr>
          <p:cNvPr id="7" name="Grafik 6">
            <a:extLst>
              <a:ext uri="{FF2B5EF4-FFF2-40B4-BE49-F238E27FC236}">
                <a16:creationId xmlns:a16="http://schemas.microsoft.com/office/drawing/2014/main" id="{B05323CA-C35D-8B41-BBBA-B5A84E309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4276" y="3180026"/>
            <a:ext cx="432000" cy="432000"/>
          </a:xfrm>
          <a:prstGeom prst="rect">
            <a:avLst/>
          </a:prstGeom>
        </p:spPr>
      </p:pic>
      <p:pic>
        <p:nvPicPr>
          <p:cNvPr id="8" name="Grafik 7">
            <a:extLst>
              <a:ext uri="{FF2B5EF4-FFF2-40B4-BE49-F238E27FC236}">
                <a16:creationId xmlns:a16="http://schemas.microsoft.com/office/drawing/2014/main" id="{B190D269-C120-7645-A37B-6490E2339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4276" y="4522454"/>
            <a:ext cx="432000" cy="432000"/>
          </a:xfrm>
          <a:prstGeom prst="rect">
            <a:avLst/>
          </a:prstGeom>
        </p:spPr>
      </p:pic>
      <p:sp>
        <p:nvSpPr>
          <p:cNvPr id="13" name="Abgerundetes Rechteck 12">
            <a:extLst>
              <a:ext uri="{FF2B5EF4-FFF2-40B4-BE49-F238E27FC236}">
                <a16:creationId xmlns:a16="http://schemas.microsoft.com/office/drawing/2014/main" id="{66DADE10-6BCD-3C4A-AD85-41B2C7AB4596}"/>
              </a:ext>
            </a:extLst>
          </p:cNvPr>
          <p:cNvSpPr/>
          <p:nvPr/>
        </p:nvSpPr>
        <p:spPr>
          <a:xfrm>
            <a:off x="954212" y="2268463"/>
            <a:ext cx="1152128" cy="3596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8" name="Grafik 17">
            <a:extLst>
              <a:ext uri="{FF2B5EF4-FFF2-40B4-BE49-F238E27FC236}">
                <a16:creationId xmlns:a16="http://schemas.microsoft.com/office/drawing/2014/main" id="{AFA31EFB-BD62-134F-ADE7-7FFD60B71270}"/>
              </a:ext>
            </a:extLst>
          </p:cNvPr>
          <p:cNvPicPr>
            <a:picLocks noChangeAspect="1"/>
          </p:cNvPicPr>
          <p:nvPr/>
        </p:nvPicPr>
        <p:blipFill>
          <a:blip r:embed="rId5"/>
          <a:stretch>
            <a:fillRect/>
          </a:stretch>
        </p:blipFill>
        <p:spPr>
          <a:xfrm>
            <a:off x="7571990" y="813594"/>
            <a:ext cx="2160786" cy="676812"/>
          </a:xfrm>
          <a:prstGeom prst="rect">
            <a:avLst/>
          </a:prstGeom>
        </p:spPr>
      </p:pic>
    </p:spTree>
    <p:extLst>
      <p:ext uri="{BB962C8B-B14F-4D97-AF65-F5344CB8AC3E}">
        <p14:creationId xmlns:p14="http://schemas.microsoft.com/office/powerpoint/2010/main" val="2227986477"/>
      </p:ext>
    </p:extLst>
  </p:cSld>
  <p:clrMapOvr>
    <a:masterClrMapping/>
  </p:clrMapOvr>
</p:sld>
</file>

<file path=ppt/theme/theme1.xml><?xml version="1.0" encoding="utf-8"?>
<a:theme xmlns:a="http://schemas.openxmlformats.org/drawingml/2006/main" name="PowerPoint_Vorlage_140710_bHa">
  <a:themeElements>
    <a:clrScheme name="Leuphana Farben">
      <a:dk1>
        <a:srgbClr val="000000"/>
      </a:dk1>
      <a:lt1>
        <a:srgbClr val="FFFFFF"/>
      </a:lt1>
      <a:dk2>
        <a:srgbClr val="FFFFFF"/>
      </a:dk2>
      <a:lt2>
        <a:srgbClr val="7B0832"/>
      </a:lt2>
      <a:accent1>
        <a:srgbClr val="A1CCC9"/>
      </a:accent1>
      <a:accent2>
        <a:srgbClr val="DBCB96"/>
      </a:accent2>
      <a:accent3>
        <a:srgbClr val="BFC2BA"/>
      </a:accent3>
      <a:accent4>
        <a:srgbClr val="CFAB8C"/>
      </a:accent4>
      <a:accent5>
        <a:srgbClr val="92AFCC"/>
      </a:accent5>
      <a:accent6>
        <a:srgbClr val="B199AE"/>
      </a:accent6>
      <a:hlink>
        <a:srgbClr val="000000"/>
      </a:hlink>
      <a:folHlink>
        <a:srgbClr val="000000"/>
      </a:folHlink>
    </a:clrScheme>
    <a:fontScheme name="Leuphana Präsentation">
      <a:majorFont>
        <a:latin typeface="Arial Narrow"/>
        <a:ea typeface=""/>
        <a:cs typeface=""/>
      </a:majorFont>
      <a:minorFont>
        <a:latin typeface="Arial Narrow"/>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just">
          <a:defRPr sz="1600" b="0" dirty="0" smtClean="0">
            <a:latin typeface="Arial Narrow" panose="020B0606020202030204"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85A03DA80D5582489C8BE97C0C6BF058" ma:contentTypeVersion="8" ma:contentTypeDescription="Ein neues Dokument erstellen." ma:contentTypeScope="" ma:versionID="c82414c451cfe82b038d74838065307b">
  <xsd:schema xmlns:xsd="http://www.w3.org/2001/XMLSchema" xmlns:xs="http://www.w3.org/2001/XMLSchema" xmlns:p="http://schemas.microsoft.com/office/2006/metadata/properties" xmlns:ns3="0717395e-5079-43f4-9e7a-455d092aa0c3" targetNamespace="http://schemas.microsoft.com/office/2006/metadata/properties" ma:root="true" ma:fieldsID="7dacad145c25b52f2d4b6b81927f496c" ns3:_="">
    <xsd:import namespace="0717395e-5079-43f4-9e7a-455d092aa0c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7395e-5079-43f4-9e7a-455d092aa0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562AF9-7717-49F4-A0C8-14A97425D5A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930EC7B-FB08-48C5-B751-1C7AB0D4EA2C}">
  <ds:schemaRefs>
    <ds:schemaRef ds:uri="http://schemas.microsoft.com/sharepoint/v3/contenttype/forms"/>
  </ds:schemaRefs>
</ds:datastoreItem>
</file>

<file path=customXml/itemProps3.xml><?xml version="1.0" encoding="utf-8"?>
<ds:datastoreItem xmlns:ds="http://schemas.openxmlformats.org/officeDocument/2006/customXml" ds:itemID="{5AD08D34-E99A-4049-9355-D93A03D0C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7395e-5079-43f4-9e7a-455d092aa0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PowerPoint_Vorlage_beamervariante_mit_wenigen_Beispielfolien_150106_bHa</Template>
  <TotalTime>0</TotalTime>
  <Words>3593</Words>
  <Application>Microsoft Office PowerPoint</Application>
  <PresentationFormat>Custom</PresentationFormat>
  <Paragraphs>509</Paragraphs>
  <Slides>33</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Narrow</vt:lpstr>
      <vt:lpstr>Calibri</vt:lpstr>
      <vt:lpstr>Symbol</vt:lpstr>
      <vt:lpstr>Trade Gothic LT Std Cn</vt:lpstr>
      <vt:lpstr>PowerPoint_Vorlage_140710_bHa</vt:lpstr>
      <vt:lpstr>Crime prevention</vt:lpstr>
      <vt:lpstr>Agenda</vt:lpstr>
      <vt:lpstr>Crime Prevention – Suptopics </vt:lpstr>
      <vt:lpstr>Framework</vt:lpstr>
      <vt:lpstr>Risk Assessment</vt:lpstr>
      <vt:lpstr>COMPAS – Business &amp; Industry</vt:lpstr>
      <vt:lpstr>COMPAS – Data &amp; Algorithm (1/2)</vt:lpstr>
      <vt:lpstr>COMPAS – Data &amp; Algorithm (2/2)</vt:lpstr>
      <vt:lpstr>COMPAS – Evaluation &amp; Outlook</vt:lpstr>
      <vt:lpstr>Predictive Policing – Introduction </vt:lpstr>
      <vt:lpstr>Predictive Policing – Categories </vt:lpstr>
      <vt:lpstr>PredPol – Business &amp; Industry</vt:lpstr>
      <vt:lpstr>PredPol – Data &amp; Algorithm (1/4)</vt:lpstr>
      <vt:lpstr>PredPol – Data &amp; Algorithm (2/4)</vt:lpstr>
      <vt:lpstr>PredPol – Data &amp; Algorithm (3/4)</vt:lpstr>
      <vt:lpstr>PredPol – Data &amp; Algorithm (4/4)</vt:lpstr>
      <vt:lpstr>PredPol – Evaluation &amp; Outlook</vt:lpstr>
      <vt:lpstr>ShotSpotter – Business &amp; Industry</vt:lpstr>
      <vt:lpstr>ShotSpotter – Data &amp; Algorithm (1/2)</vt:lpstr>
      <vt:lpstr>ShotSpotter – Data &amp; Algorithm (2/2)</vt:lpstr>
      <vt:lpstr>ShotSpotter – Evaluation &amp; Outlook</vt:lpstr>
      <vt:lpstr>Predictive Policing – Social Media Tracking (1/3)</vt:lpstr>
      <vt:lpstr>Predictive Policing – Social Media Tracking (2/3)</vt:lpstr>
      <vt:lpstr>Predictive Policing – Social Media Tracking (3/3)</vt:lpstr>
      <vt:lpstr>Ethical Evaluation and Considerations (1/3)</vt:lpstr>
      <vt:lpstr>Ethical Evaluation and Considerations (2/3)</vt:lpstr>
      <vt:lpstr>Ethical Evaluation and Considerations (3/3)</vt:lpstr>
      <vt:lpstr>Conclusion</vt:lpstr>
      <vt:lpstr>Reflection on group work</vt:lpstr>
      <vt:lpstr>References (1/2)</vt:lpstr>
      <vt:lpstr>References (2/2)</vt:lpstr>
      <vt:lpstr>Sources – Icons and Figures</vt:lpstr>
      <vt:lpstr>Thank you for your attention!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2015-10-20T08:50:11Z</dcterms:created>
  <dcterms:modified xsi:type="dcterms:W3CDTF">2020-05-31T13:50:53Z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0x01010085A03DA80D5582489C8BE97C0C6BF058</vt:lpwstr>
  </property>
</Properties>
</file>